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96"/>
  </p:notesMasterIdLst>
  <p:sldIdLst>
    <p:sldId id="256" r:id="rId3"/>
    <p:sldId id="273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70" r:id="rId13"/>
    <p:sldId id="268" r:id="rId14"/>
    <p:sldId id="271" r:id="rId15"/>
    <p:sldId id="272" r:id="rId16"/>
    <p:sldId id="274" r:id="rId17"/>
    <p:sldId id="295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9" r:id="rId26"/>
    <p:sldId id="294" r:id="rId27"/>
    <p:sldId id="282" r:id="rId28"/>
    <p:sldId id="290" r:id="rId29"/>
    <p:sldId id="291" r:id="rId30"/>
    <p:sldId id="292" r:id="rId31"/>
    <p:sldId id="293" r:id="rId32"/>
    <p:sldId id="296" r:id="rId33"/>
    <p:sldId id="283" r:id="rId34"/>
    <p:sldId id="285" r:id="rId35"/>
    <p:sldId id="297" r:id="rId36"/>
    <p:sldId id="298" r:id="rId37"/>
    <p:sldId id="300" r:id="rId38"/>
    <p:sldId id="301" r:id="rId39"/>
    <p:sldId id="302" r:id="rId40"/>
    <p:sldId id="303" r:id="rId41"/>
    <p:sldId id="304" r:id="rId42"/>
    <p:sldId id="306" r:id="rId43"/>
    <p:sldId id="305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30" r:id="rId64"/>
    <p:sldId id="328" r:id="rId65"/>
    <p:sldId id="331" r:id="rId66"/>
    <p:sldId id="332" r:id="rId67"/>
    <p:sldId id="329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4" r:id="rId79"/>
    <p:sldId id="343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286" r:id="rId92"/>
    <p:sldId id="287" r:id="rId93"/>
    <p:sldId id="284" r:id="rId94"/>
    <p:sldId id="288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an Atol" initials="IA" lastIdx="1" clrIdx="0">
    <p:extLst>
      <p:ext uri="{19B8F6BF-5375-455C-9EA6-DF929625EA0E}">
        <p15:presenceInfo xmlns:p15="http://schemas.microsoft.com/office/powerpoint/2012/main" userId="2e50ab97710e7b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146" autoAdjust="0"/>
  </p:normalViewPr>
  <p:slideViewPr>
    <p:cSldViewPr snapToGrid="0">
      <p:cViewPr>
        <p:scale>
          <a:sx n="100" d="100"/>
          <a:sy n="100" d="100"/>
        </p:scale>
        <p:origin x="264" y="-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93C6F-C082-4A38-993D-F474F6743EED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222FA-78D3-4E12-BA9E-87AF152CC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66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Before we get into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specfiics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about the Chez Scheme compiler, our proof, and other details... first we should think about why we care about compiler correctness?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96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project, we give a proof of correctness of a single pass of the Chez Scheme compiler over a subset of Scheme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way, we simplify each of the problem areas: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Looking at a small part of the compiler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pass translates from Scheme to Scheme so we can use the same semantics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also cut out some of the language to reduce complexity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11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also give two frameworks for validating our proof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first, in Coq, was originally intended to be a complete mechanization of the proof.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While that ended up being outside of the scope of this work, we still provide an implementation of part of Scheme’s semantics and prove some basic properties about it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second, in Racket, provides a way to show correctness of the pass (and our proof approach) for individual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4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first proof of compiler correctness comes from John McCarthy and James Painter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They provide a correctness proof for a simple compiler from arithmetic expressions to machine code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Their proof is intentionally simple, as they intended to create a framework for proving correctness of larger compilers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36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VLISP is a proof of compiler correctness for an early version of Scheme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defines an operational semantics and translates between the operations and denotational semantics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Uses similar techniques to McCarthy’s proof in the operational parts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70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McCarthy’s proof was about a tiny language of only 3 expressions, but still about 10 pages long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reason about larger, practical languages, a proof would be very large. Still possible on paper, but checking such a proof by hand is difficult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Solution: use computers to help check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95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Computers work perfectly and tirelessly – if we could get them to check our proofs, we would have a much higher degree of trust in their validity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11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1968, de Bruijn released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Automath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 system for encoding and checking mathematical theories computationally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Automath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does this by exploiting the Curry-Howard correspondence between intuitionistic logic and dependent types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in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Automath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theorems are defined as types, and proofs consist of showing that these types are inhabited by some value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Which means that proofs of theorems are just programs like any other, except that they directly correspond to statements in an intuitionistic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53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Automath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works by exploiting a correspondence between intuitionistic logic and dependent types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what is intuitionistic logic? Alternative to classical logic that requires direct proof – no indirect proofs because the law of the excluded middle is not assumed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Constructive because of this requirement of directness – if you want to prove something exists, you must build it directly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example, a proof that given an integer, a greater integer exists would actually build and give back the greater integer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9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Martin-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Lof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Girard advanced this connection by developing dependent type theories that were more expressive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Girard’s System F is quite similar to the type theory used by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Automath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but should be mentioned for being important and famous in its own right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Martin-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Lof’s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Intuitionistic Type Theory is a full fledged dependent type theory, that was intended to serve as a computational foundation for mathematics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72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Coquand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developed the Calculus of Constructions, which combined intuitionistic type theory and system F.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Types and terms can depend on types and 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58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computer scientists, we already know this, but software is already present nearly everywhere in our lives</a:t>
            </a:r>
            <a:endParaRPr lang="en-US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We’re on Zoom right now, phones in our pocket, air conditioning,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etc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3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Coq is a proof assistant based on Calculus of Constructions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Because of its specification and automation features, it has been used for some of the largest formal verification projects.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Two famous examples are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CompCert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verified C compiler and a mechanized proof of the four color theorem, which had not been proven before.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Both of these proofs would be too large to accurately review by hand, but are believed to be correct with a high degree of trust because of their verification in Coq.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57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CompCert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verified compiler for a large subset of C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Written in Coq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OCaml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it is about 100,000 lines of code and took about 6 years to complete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Formally verifies semantic preservation of compiled programs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Suffice to say, it is very complex and quite a large project --- would be extremely hard to manually verify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1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a few other verified compilers projects that are worth mentioning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CakeML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verified compiler for a subset of ML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CertiCoq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verified compiler for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Gallina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which is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Calclulus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Constructions implementing language that Coq uses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Finally, there have been various extensions to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CompCert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such as extending it to a C subset that supports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94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Originally an attempt to build a LISP dialect for modeling actor-based concurrency,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While LISP supported lambda expressions, Steele and Sussman discovered they could greatly simplify LISP by following the semantics of the lambda calculus even more closely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This specifically meant using static scoping and call-by-value evaluation which more accurately follows the way the call-by-value lambda calculus 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Other important features include first class functions, </a:t>
            </a:r>
            <a:r>
              <a:rPr lang="en-US" sz="1800" dirty="0" err="1"/>
              <a:t>homoiconity</a:t>
            </a:r>
            <a:r>
              <a:rPr lang="en-US" sz="1800" dirty="0"/>
              <a:t>, and mutation. Though now it is also known for its macros, these were not in the original version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50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Scheme has a standard in the form of the Revised n Report on the Algorithmic Language Scheme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Current version is R7RS, but we looked at R6RS because the compiler is based on that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R6RS includes a formal semantics for a subset of Scheme, as well as an implementation of the semantics, which we use for one of our validation frameworks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90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Chez Scheme is an implementation of the R6RS standard,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an emphasis on performance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adds features like a C interface and concurrency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Bought by Cisco in 2011 and made open source in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7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The compiler for Chez Scheme utilizes the </a:t>
            </a:r>
            <a:r>
              <a:rPr lang="en-US" sz="1800" dirty="0" err="1"/>
              <a:t>Nanopass</a:t>
            </a:r>
            <a:r>
              <a:rPr lang="en-US" sz="1800" dirty="0"/>
              <a:t> framework, also serves as the compiler for Racket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Nanopass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DSL for easily defining intermediate languages and passes between them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Focused on very small changes from pass to pass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909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A quick example of a language definition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Takes the language L3 and removes set! Expressions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language corresponds to the pass that we are verifying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00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Our programs consist of a store with store locations and an expression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Store locations are either a variable and a value, or a pair pointer and a cons expression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Note that dots means zero or more, so the store can be empty too (think of Kleene star)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6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Expressions can be a procedure or non-procedure (more on that later)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 a begin, if, application, set!, values expression, or a variable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define values as all expressions that aren’t begin, if, application, etc.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Notice that values only takes one value --- more on this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3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Everywhere means everywhere - including in safety critical settings like airplanes, medical equipment, and nuclear reactors.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78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/>
              <a:t>Nonproc</a:t>
            </a:r>
            <a:r>
              <a:rPr lang="en-US" sz="1800" dirty="0"/>
              <a:t> is numbers, null, and pointers to store locations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Procedures are, well, procedures. Note we restrict lambda expressions to one or fewer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65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 --- what is an evaluation context?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Evaluation contexts are a set of rules for structural congruence. More concretely, they allow us to decompose programs into a context and an expression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our specific case, they allow us to isolate specific sub-expressions in a way that enforces an evaluation order.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quick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1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Imagine we having the following program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Although we haven’t seen the semantic rules yet, we can assume there is one for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it would be very strange if there were a rule for application inside of an if expression… that would require a separate rule for application inside all of the different expressions…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need a way to isolate this expression – we can use eval context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55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we can decompose the program to isolate it from the store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533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put the if expression into the context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doing this decomposition, we have successfully isolated the application expression and can apply the semantic rule for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351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Then, we can plug our reduced expression back into the eval context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01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looking at our eval contexts again, we see that they control where reduction can happen through the placement of their holes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what are F star and F circle?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original R6RS semantics, these control where multiple values can occur – F star means the hole is expecting multiple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do not support multiple values, but we left these in so that our syntax would follow the R6RS semantics more closely. We will later see a similarly vestigial semantic rule.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now, just pretend F star and F circle are just F eval contexts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954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we can see that these rules take a program to another program, but they occur inside of an evaluation context.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rule removes values from the front of a begin expression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Combined with the begin evaluation context, we can evaluate and remove expressions from a begin statement until we get to the last one, where we apply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beginD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Lets see a quick example of that happening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865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Imagine we have a program as such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467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 decompose the program as follows: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36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can observe this situation in many areas - complexity is increasing across the board</a:t>
            </a:r>
            <a:endParaRPr lang="en-US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Needless to say, software errors in equipment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thats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controlling your heart or at the local nuclear power plant are very bad </a:t>
            </a:r>
            <a:endParaRPr lang="en-US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So, can we fix?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879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Then, reduce e1 with whatever applicable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03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Once e1 is reduced to a value, we can apply the promote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904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Then, plug it back into the original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766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we can apply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209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we can apply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rule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296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process can now continue until we have one expression left, at which point we apply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rule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how the R6RS semantics enforces that begin expressions result in their last expression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20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Lastly for control flow rules we have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ifF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which behave as expected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Notice the side condition that v1 cannot be equal to false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also implies that any non false value is considered true, another Scheme quirk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654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 we have the rule for cons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rule takes an application of cons to two values and places it into the store with a fresh name, and replaces the expression with a reference to the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288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Car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cdr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work as expected, considering cons puts a pointer in its place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Car returns the first value of the pair,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cdr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second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10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 we have the var rule, which works similarly to car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cdr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takes a pointer and returns the value from the store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93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general, static analysis is the process of examining source code.</a:t>
            </a:r>
            <a:endParaRPr lang="en-US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carefully analyzing source code, we can devise proofs that certain kinds of errors don’t occur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Some analysis can be performed completely based on the syntax of a program – for ex, every line ending in a semi-colon.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for more complex proofs, we give meaning to the source code using the semantics of its language, for ex to prove a program results in a certain value</a:t>
            </a:r>
            <a:endParaRPr lang="en-US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886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Next, we have set!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works pretty much as expected as well, replacing the value of a store location. Notice that it reduces to the null value, and only operates on store locations that already exist.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086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set-car! And set-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cdr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Work similarly, replacing either the first and second value of a cons store location as expected, and reducing to the null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208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first application related rule is mark.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 is the rule responsible for enforcing evaluation order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way it works is by picking the leftmost non-value expression in an application and lifting it into its own application so it can be reduced (we will see an example in a second)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105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I want to take a second to talk about evaluation order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original R6RS semantics, mark is non-deterministic. That is, it picks any non-value expression from an application and lifts it.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means that mark actually results in many different programs. The creators of the semantics did this so that evaluation order was left up to the implementation.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slightly modify the mark rule to enforce a left-to-right evaluation order.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Chez Scheme uses a different evaluation order, something like odd elements in reverse and then even elements forwards.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was intended to be confusing so that developers didn’t write code that relied on evaluation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37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Back to mark, and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80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the cons procedure itself is a value, mark is applicable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632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still haven’t seen the rule for application, but remember that Scheme is based on the call by value lambda calculus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Therefore, we cannot substitute e2 since it is not a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066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lambda expressions are values, we can decompose the program using the application evaluation context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Remember that dots are like a Kleene star, so the fact that there are no values after e1 is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467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lambda expressions are values, we can decompose the program using the application evaluation context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Remember that dots are like a Kleene star, so the fact that there are no values after e1 is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225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e1 is alone so it can reduce to some value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24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these proofs involving the semantics tend to make a critical assumption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800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assume that our proof about a program holds for its compiled version - essentially we are trusting that our compiler didn’t make an error</a:t>
            </a:r>
            <a:endParaRPr 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800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most cases, this is fine - mainstream compilers are pretty trustworthy, and most use cases aren’t critical</a:t>
            </a:r>
            <a:endParaRPr 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800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if you have a pacemaker, for example, this assumption means trusting the compiler with your life</a:t>
            </a:r>
            <a:endParaRPr 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70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we can plug it back into the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425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 that we have a value to apply to the lambda, we can use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rule (that we haven’t seen yet) to perform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substituition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796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mark can apply again, since cons and v1 are both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example shows how expressions are evaluated to values in a left to right order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86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for the actual application rules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applies when the argument of the lambda expression is the target of a set! In its body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that case,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Needs to create a fresh store location so that mutation can occur. If we just did naïve substitution here, we could end up with expressions like set! 3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the rule that just does direct substitution as we would expect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notice that these rules leave behind lambdas with empty arguments, which we eliminate with the app0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621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These are the rules for dealing with value expressions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already saw promote, demote does the opposite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we do not actually support multiple values, these are pretty much vestigial rules, they just wrap and unwrap as appropriate to apply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or other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975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Finally, we have our rules for arithmetic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These rules pretty much all work as expected, and aren’t super important to our proof.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just include them to have a more complete language that you can actually do things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408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Finally, we have our rules for arithmetic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These rules pretty much all work as expected, and aren’t super important to our proof.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just include them to have a more complete language that you can actually do things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32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wraps up our semantic rules</a:t>
            </a:r>
          </a:p>
          <a:p>
            <a:endParaRPr lang="en-US" dirty="0"/>
          </a:p>
          <a:p>
            <a:r>
              <a:rPr lang="en-US" dirty="0"/>
              <a:t>Now we will take a look at the compiler pass that we will be reasoning about, convert-assignments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212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we hinted at before, convert-assignments removes set! expressions from the language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More specifically, its purpose is to remove indefinite extent assignments and replace them with assignments that have a defined scope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96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One problem with trying to reason about convert-assignments is that it is written in and operates on Chez Scheme expressions that aren’t explicitly in the R6RS semantics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counter this problem with respect to the source and target languages, we assume that expressions behave as their erased equivalent does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can see an example of this above, with a Chez Scheme expression and its erased version in the semantics language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Another way we erase, or more desugar, is by converting let expressions into applications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80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safety critical software, we want to minimize the assumptions we make.</a:t>
            </a:r>
            <a:endParaRPr 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800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Therefore, we are no longer assured that our compiled program is error free</a:t>
            </a:r>
            <a:endParaRPr lang="en-US" sz="28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530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second issue also stems from the fact that convert-assignments is written in Chez Scheme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Basically, we cannot reason directly about the source code of the pass because it has many forms which our semantics does not cover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solve this problem, we model the behavior of the pass in our proof by carefully observing the pass’s code and testing many examples to learn its behavior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603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Before we define our model of convert-assignments, its best to look at an example to gain an intuition of how it behaves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will focus in on each individual part of this example shortly, but the basic intuition is that convert-assignments changes all set! expressions to set-car! expressions, and changes other expressions accordingly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236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first part of the transformation we look at is on store locations.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is the only rule that can create new non-list store locations, we can assume that any variable in the store was once the target of a set!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Therefore, we transform them all to list store locations, since set! expressions are now set-car! expressions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 notice that v1 is transformed, which we write as v1 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7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next part is the transformations effect on set!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see that set! is transformed to set-car!, and that v2 is also recursively transformed.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Because there is a set! expression that targets its argument, lambda (y) is transformed, which will we see the full effect of shortly.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even now we can see it is being wrapped in another lambda expression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758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 we can see the effect on variables, both from the store and ones that are bound as an argument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Both kinds of variables are wrapped in a car application, since they now implicitly refer to lists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Notice that the variable from the store is transformed to a pair pointer, to match the transformation of the store location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we do not transform the locally bound variable, since it has yet to be substituted into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078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Finally, we are able to see why we introduce the additional lambda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our original lambda now operates on its arguments as a list, we have to ensure that these procedures are actually given lists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Therefore, we wrap any argument it would receive into a fresh, single element 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704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an intuition for the transformation acquired, we now formally define our model of the pass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first definition is ca prog, which just recursively calls the appropriate functions on the elements of the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332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we previously observed, ca on store locations transforms non list store locations into list store locations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Store locations that already refer to a list are unchanged except for transforming their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03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Convert assignments on expressions leaves most expressions unchanged except for recursive calls on sub-expressions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it does transform set!, lambda, and variable expressions as previously covered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68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can see that lambda expressions that do not contain assignments are not wrapped in the additional lambda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Finally, expressions like null, numbers, procedures, etc. with no sub-expressions are not affected at all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20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Compilers are really just programs themselves, so we can apply static analysis to them as well</a:t>
            </a:r>
            <a:endParaRPr 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800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Specifically, we want to prove that our compilers translate correctly - that they preserve the semantics of programs that they compile</a:t>
            </a:r>
            <a:endParaRPr 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800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we can prove correctness of our compilers, we can successfully remove an assumption and get closer to full trust of our software</a:t>
            </a:r>
            <a:endParaRPr lang="en-US" sz="28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013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also define convert-assignments for evaluation contexts to be able to use it on decomposed programs.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our semantic steps operate on decomposed programs, this part of the transformation is key to our proof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transformations occur as expected for the equivalent expressions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087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our paper, we prove these lemmas, but their proofs are not very interesting, so we will just state them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894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our paper, we prove these lemmas, but their proofs are not very interesting, so we will just state them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All 3 of these lemmas follow from our definition of convert-assignments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743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our language and the transformation defined, we will now begin our proof of correctness of the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89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326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150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7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gcc</a:t>
            </a:r>
            <a:r>
              <a:rPr lang="en-US" dirty="0"/>
              <a:t> ~15M lines of code</a:t>
            </a:r>
          </a:p>
          <a:p>
            <a:endParaRPr lang="en-US" dirty="0"/>
          </a:p>
          <a:p>
            <a:r>
              <a:rPr lang="en-US" dirty="0"/>
              <a:t>Compilers typically translate a program in a high level language to a program in a low level language.  So we have to create a relationship between the semantics of these languages</a:t>
            </a:r>
          </a:p>
          <a:p>
            <a:endParaRPr lang="en-US" dirty="0"/>
          </a:p>
          <a:p>
            <a:r>
              <a:rPr lang="en-US" dirty="0"/>
              <a:t>Finally, to prove compiler correctness, we have to consider all possible programs in a language. Even for small languages, this can involve concepts that are difficult to reason about like recursion, mutation,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222FA-78D3-4E12-BA9E-87AF152CCC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0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 preserve="1">
  <p:cSld name="Bulle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1953763" y="1913584"/>
            <a:ext cx="7808687" cy="50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2625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2133"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1953763" y="2423063"/>
            <a:ext cx="7808687" cy="339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9369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867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838200" y="725914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04293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Custom Sidebar" preserve="1">
  <p:cSld name="Content and Custom Sideba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/>
          <p:nvPr/>
        </p:nvSpPr>
        <p:spPr>
          <a:xfrm>
            <a:off x="-1" y="0"/>
            <a:ext cx="12192000" cy="185531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/>
          <p:nvPr/>
        </p:nvSpPr>
        <p:spPr>
          <a:xfrm>
            <a:off x="7861301" y="185531"/>
            <a:ext cx="4330697" cy="58193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838201" y="725914"/>
            <a:ext cx="5588279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>
            <a:off x="838200" y="2423064"/>
            <a:ext cx="5588000" cy="3581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2"/>
          </p:nvPr>
        </p:nvSpPr>
        <p:spPr>
          <a:xfrm>
            <a:off x="838200" y="1913584"/>
            <a:ext cx="5588000" cy="50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2625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2133"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759946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, V2" preserve="1">
  <p:cSld name="Custom Layout, V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531848" y="716984"/>
            <a:ext cx="5564152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1"/>
          </p:nvPr>
        </p:nvSpPr>
        <p:spPr>
          <a:xfrm>
            <a:off x="3550024" y="716984"/>
            <a:ext cx="8220635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225220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llery, 6 or Custom" preserve="1">
  <p:cSld name="Image Gallery, 6 or Custom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/>
          <p:nvPr/>
        </p:nvSpPr>
        <p:spPr>
          <a:xfrm flipH="1">
            <a:off x="3977532" y="639863"/>
            <a:ext cx="8214467" cy="52659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0" name="Google Shape;110;p14"/>
          <p:cNvSpPr>
            <a:spLocks noGrp="1"/>
          </p:cNvSpPr>
          <p:nvPr>
            <p:ph type="pic" idx="2"/>
          </p:nvPr>
        </p:nvSpPr>
        <p:spPr>
          <a:xfrm>
            <a:off x="4692936" y="3298829"/>
            <a:ext cx="2416617" cy="18994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270000" tIns="270000" rIns="270000" bIns="2700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51"/>
              <a:buFont typeface="Arial"/>
              <a:buNone/>
              <a:defRPr sz="1335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4"/>
          <p:cNvSpPr>
            <a:spLocks noGrp="1"/>
          </p:cNvSpPr>
          <p:nvPr>
            <p:ph type="pic" idx="3"/>
          </p:nvPr>
        </p:nvSpPr>
        <p:spPr>
          <a:xfrm>
            <a:off x="4692937" y="1292773"/>
            <a:ext cx="2416617" cy="18994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270000" tIns="270000" rIns="270000" bIns="2700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51"/>
              <a:buFont typeface="Arial"/>
              <a:buNone/>
              <a:defRPr sz="1335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4"/>
          <p:cNvSpPr>
            <a:spLocks noGrp="1"/>
          </p:cNvSpPr>
          <p:nvPr>
            <p:ph type="pic" idx="4"/>
          </p:nvPr>
        </p:nvSpPr>
        <p:spPr>
          <a:xfrm>
            <a:off x="7234160" y="1295447"/>
            <a:ext cx="2416617" cy="18994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270000" tIns="270000" rIns="270000" bIns="2700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51"/>
              <a:buFont typeface="Arial"/>
              <a:buNone/>
              <a:defRPr sz="1335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14"/>
          <p:cNvSpPr>
            <a:spLocks noGrp="1"/>
          </p:cNvSpPr>
          <p:nvPr>
            <p:ph type="pic" idx="5"/>
          </p:nvPr>
        </p:nvSpPr>
        <p:spPr>
          <a:xfrm>
            <a:off x="9775382" y="1292773"/>
            <a:ext cx="2416617" cy="18994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270000" tIns="270000" rIns="270000" bIns="2700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51"/>
              <a:buFont typeface="Arial"/>
              <a:buNone/>
              <a:defRPr sz="1335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>
            <a:spLocks noGrp="1"/>
          </p:cNvSpPr>
          <p:nvPr>
            <p:ph type="pic" idx="6"/>
          </p:nvPr>
        </p:nvSpPr>
        <p:spPr>
          <a:xfrm>
            <a:off x="7234158" y="3298831"/>
            <a:ext cx="2416617" cy="18994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270000" tIns="270000" rIns="270000" bIns="2700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51"/>
              <a:buFont typeface="Arial"/>
              <a:buNone/>
              <a:defRPr sz="1335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>
            <a:spLocks noGrp="1"/>
          </p:cNvSpPr>
          <p:nvPr>
            <p:ph type="pic" idx="7"/>
          </p:nvPr>
        </p:nvSpPr>
        <p:spPr>
          <a:xfrm>
            <a:off x="9775381" y="3298830"/>
            <a:ext cx="2416617" cy="189947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270000" tIns="270000" rIns="270000" bIns="2700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51"/>
              <a:buFont typeface="Arial"/>
              <a:buNone/>
              <a:defRPr sz="1335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402398" y="639863"/>
            <a:ext cx="3108207" cy="1789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1"/>
          </p:nvPr>
        </p:nvSpPr>
        <p:spPr>
          <a:xfrm>
            <a:off x="402398" y="1864659"/>
            <a:ext cx="3108207" cy="40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87340" algn="l">
              <a:lnSpc>
                <a:spcPct val="13230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Char char="•"/>
              <a:defRPr sz="1733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119" name="Google Shape;119;p14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50394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Gallery, 4" preserve="1">
  <p:cSld name="Image Gallery, 4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/>
          <p:nvPr/>
        </p:nvSpPr>
        <p:spPr>
          <a:xfrm>
            <a:off x="0" y="2"/>
            <a:ext cx="12192000" cy="1523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838200" y="449217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0" y="5334002"/>
            <a:ext cx="12192000" cy="1523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5"/>
          <p:cNvSpPr>
            <a:spLocks noGrp="1"/>
          </p:cNvSpPr>
          <p:nvPr>
            <p:ph type="pic" idx="2"/>
          </p:nvPr>
        </p:nvSpPr>
        <p:spPr>
          <a:xfrm>
            <a:off x="827040" y="2272822"/>
            <a:ext cx="2499360" cy="249555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>
            <a:spLocks noGrp="1"/>
          </p:cNvSpPr>
          <p:nvPr>
            <p:ph type="pic" idx="3"/>
          </p:nvPr>
        </p:nvSpPr>
        <p:spPr>
          <a:xfrm>
            <a:off x="3501573" y="2272822"/>
            <a:ext cx="2495551" cy="249555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>
            <a:spLocks noGrp="1"/>
          </p:cNvSpPr>
          <p:nvPr>
            <p:ph type="pic" idx="4"/>
          </p:nvPr>
        </p:nvSpPr>
        <p:spPr>
          <a:xfrm>
            <a:off x="6183721" y="2272822"/>
            <a:ext cx="2495551" cy="249555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>
            <a:spLocks noGrp="1"/>
          </p:cNvSpPr>
          <p:nvPr>
            <p:ph type="pic" idx="5"/>
          </p:nvPr>
        </p:nvSpPr>
        <p:spPr>
          <a:xfrm>
            <a:off x="8856346" y="2272821"/>
            <a:ext cx="2495551" cy="249555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827040" y="2089628"/>
            <a:ext cx="2499360" cy="183192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3499667" y="2089628"/>
            <a:ext cx="2499360" cy="183192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6181815" y="2089628"/>
            <a:ext cx="2499360" cy="183192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5"/>
          <p:cNvSpPr/>
          <p:nvPr/>
        </p:nvSpPr>
        <p:spPr>
          <a:xfrm>
            <a:off x="8854440" y="2089628"/>
            <a:ext cx="2499360" cy="183192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5230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fo gallery, 4" preserve="1">
  <p:cSld name="Info gallery, 4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>
            <a:off x="0" y="2"/>
            <a:ext cx="12192000" cy="1523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838200" y="449217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0" y="5357019"/>
            <a:ext cx="12192000" cy="1523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827040" y="2089628"/>
            <a:ext cx="2499360" cy="1831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3507635" y="2089628"/>
            <a:ext cx="2499360" cy="1831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6173056" y="2089628"/>
            <a:ext cx="2499360" cy="1831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8860805" y="2089628"/>
            <a:ext cx="2499360" cy="1831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825436" y="2272820"/>
            <a:ext cx="2502568" cy="2499360"/>
          </a:xfrm>
          <a:prstGeom prst="rect">
            <a:avLst/>
          </a:prstGeom>
          <a:solidFill>
            <a:srgbClr val="E1EAE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3506031" y="2272820"/>
            <a:ext cx="2502568" cy="2499360"/>
          </a:xfrm>
          <a:prstGeom prst="rect">
            <a:avLst/>
          </a:prstGeom>
          <a:solidFill>
            <a:srgbClr val="E1EAE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6171452" y="2272820"/>
            <a:ext cx="2502568" cy="2499360"/>
          </a:xfrm>
          <a:prstGeom prst="rect">
            <a:avLst/>
          </a:prstGeom>
          <a:solidFill>
            <a:srgbClr val="E1EAE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8859201" y="2272820"/>
            <a:ext cx="2502568" cy="2499360"/>
          </a:xfrm>
          <a:prstGeom prst="rect">
            <a:avLst/>
          </a:prstGeom>
          <a:solidFill>
            <a:srgbClr val="E1EAE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1340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 Gallery, Custom" preserve="1">
  <p:cSld name="Info Gallery, Custom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/>
          <p:nvPr/>
        </p:nvSpPr>
        <p:spPr>
          <a:xfrm>
            <a:off x="0" y="1523999"/>
            <a:ext cx="12192000" cy="38330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/>
          </p:nvPr>
        </p:nvSpPr>
        <p:spPr>
          <a:xfrm>
            <a:off x="838200" y="562077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148" name="Google Shape;148;p17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63234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Image and Content, V1" preserve="1">
  <p:cSld name="Background Image and Content, V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838201" y="0"/>
            <a:ext cx="554934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1525840" y="1032935"/>
            <a:ext cx="4174067" cy="85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5867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body" idx="2"/>
          </p:nvPr>
        </p:nvSpPr>
        <p:spPr>
          <a:xfrm>
            <a:off x="1525840" y="2284397"/>
            <a:ext cx="4174067" cy="391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838199" y="0"/>
            <a:ext cx="5549348" cy="1855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2982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Image and Content, V2" preserve="1">
  <p:cSld name="Background Image and Content, V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>
            <a:off x="838201" y="0"/>
            <a:ext cx="554934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1525840" y="1032935"/>
            <a:ext cx="4174067" cy="85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5867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body" idx="2"/>
          </p:nvPr>
        </p:nvSpPr>
        <p:spPr>
          <a:xfrm>
            <a:off x="1525840" y="2284397"/>
            <a:ext cx="4174067" cy="391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838199" y="0"/>
            <a:ext cx="5549348" cy="1855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6027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Image and Content, V3" preserve="1">
  <p:cSld name="Background Image and Content, V3">
    <p:bg>
      <p:bgPr>
        <a:solidFill>
          <a:schemeClr val="accent5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/>
          <p:nvPr/>
        </p:nvSpPr>
        <p:spPr>
          <a:xfrm>
            <a:off x="1" y="0"/>
            <a:ext cx="12192001" cy="685800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E1EAE6"/>
              </a:gs>
              <a:gs pos="20000">
                <a:srgbClr val="D3E0DA"/>
              </a:gs>
              <a:gs pos="50000">
                <a:srgbClr val="7DA591"/>
              </a:gs>
              <a:gs pos="68000">
                <a:srgbClr val="4F7260"/>
              </a:gs>
              <a:gs pos="100000">
                <a:srgbClr val="4F7260"/>
              </a:gs>
            </a:gsLst>
            <a:lin ang="1440000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838201" y="0"/>
            <a:ext cx="554934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>
            <a:off x="1525840" y="1032935"/>
            <a:ext cx="4174067" cy="85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5867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body" idx="2"/>
          </p:nvPr>
        </p:nvSpPr>
        <p:spPr>
          <a:xfrm>
            <a:off x="1525840" y="2284397"/>
            <a:ext cx="4174067" cy="391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838199" y="0"/>
            <a:ext cx="5549348" cy="1855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6471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Image and Content, V4" preserve="1">
  <p:cSld name="Background Image and Content, V4">
    <p:bg>
      <p:bgPr>
        <a:solidFill>
          <a:schemeClr val="accen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/>
          <p:nvPr/>
        </p:nvSpPr>
        <p:spPr>
          <a:xfrm>
            <a:off x="1" y="0"/>
            <a:ext cx="12192001" cy="685800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EEC259"/>
              </a:gs>
              <a:gs pos="19000">
                <a:srgbClr val="D89F15">
                  <a:alpha val="74901"/>
                </a:srgbClr>
              </a:gs>
              <a:gs pos="50000">
                <a:srgbClr val="8D680E"/>
              </a:gs>
              <a:gs pos="68000">
                <a:srgbClr val="5E4509"/>
              </a:gs>
              <a:gs pos="100000">
                <a:srgbClr val="5E4509"/>
              </a:gs>
            </a:gsLst>
            <a:lin ang="1440000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838201" y="0"/>
            <a:ext cx="554934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1"/>
          <p:cNvSpPr txBox="1">
            <a:spLocks noGrp="1"/>
          </p:cNvSpPr>
          <p:nvPr>
            <p:ph type="body" idx="1"/>
          </p:nvPr>
        </p:nvSpPr>
        <p:spPr>
          <a:xfrm>
            <a:off x="1525840" y="1032935"/>
            <a:ext cx="4174067" cy="85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5867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2"/>
          </p:nvPr>
        </p:nvSpPr>
        <p:spPr>
          <a:xfrm>
            <a:off x="1525840" y="2284397"/>
            <a:ext cx="4174067" cy="391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838199" y="0"/>
            <a:ext cx="5549348" cy="1855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872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, V2" preserve="1">
  <p:cSld name="Title Slide, V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-3101" y="5856875"/>
            <a:ext cx="12192000" cy="10462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77" y="5868487"/>
            <a:ext cx="2857692" cy="104924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-1" y="0"/>
            <a:ext cx="12192000" cy="185531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Google Shape;27;p3"/>
          <p:cNvCxnSpPr/>
          <p:nvPr/>
        </p:nvCxnSpPr>
        <p:spPr>
          <a:xfrm>
            <a:off x="777856" y="3446655"/>
            <a:ext cx="1622611" cy="0"/>
          </a:xfrm>
          <a:prstGeom prst="straightConnector1">
            <a:avLst/>
          </a:prstGeom>
          <a:noFill/>
          <a:ln w="19050" cap="flat" cmpd="sng">
            <a:solidFill>
              <a:srgbClr val="C6924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Google Shape;28;p3"/>
          <p:cNvSpPr/>
          <p:nvPr/>
        </p:nvSpPr>
        <p:spPr>
          <a:xfrm>
            <a:off x="605071" y="1392027"/>
            <a:ext cx="5480595" cy="30667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912774" y="1460136"/>
            <a:ext cx="4865189" cy="258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75"/>
              <a:buNone/>
              <a:defRPr sz="8666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912774" y="4209858"/>
            <a:ext cx="4865189" cy="51090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2"/>
          </p:nvPr>
        </p:nvSpPr>
        <p:spPr>
          <a:xfrm>
            <a:off x="958927" y="4297814"/>
            <a:ext cx="4612283" cy="327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867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64017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, V1" preserve="1">
  <p:cSld name="Title Slide, V1"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/>
          <p:nvPr/>
        </p:nvSpPr>
        <p:spPr>
          <a:xfrm>
            <a:off x="-3101" y="5856875"/>
            <a:ext cx="12192000" cy="10462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677" y="5868487"/>
            <a:ext cx="2857692" cy="104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 rotWithShape="1">
          <a:blip r:embed="rId3">
            <a:alphaModFix amt="10000"/>
          </a:blip>
          <a:srcRect t="16938" r="13015"/>
          <a:stretch/>
        </p:blipFill>
        <p:spPr>
          <a:xfrm>
            <a:off x="7719429" y="185531"/>
            <a:ext cx="4469471" cy="526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/>
          <p:nvPr/>
        </p:nvSpPr>
        <p:spPr>
          <a:xfrm>
            <a:off x="-1" y="0"/>
            <a:ext cx="12192000" cy="185531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22"/>
          <p:cNvCxnSpPr/>
          <p:nvPr/>
        </p:nvCxnSpPr>
        <p:spPr>
          <a:xfrm>
            <a:off x="777856" y="3446655"/>
            <a:ext cx="1622611" cy="0"/>
          </a:xfrm>
          <a:prstGeom prst="straightConnector1">
            <a:avLst/>
          </a:prstGeom>
          <a:noFill/>
          <a:ln w="19050" cap="flat" cmpd="sng">
            <a:solidFill>
              <a:srgbClr val="C6924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2"/>
          <p:cNvSpPr txBox="1">
            <a:spLocks noGrp="1"/>
          </p:cNvSpPr>
          <p:nvPr>
            <p:ph type="body" idx="1"/>
          </p:nvPr>
        </p:nvSpPr>
        <p:spPr>
          <a:xfrm>
            <a:off x="630951" y="608533"/>
            <a:ext cx="5816600" cy="2618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75"/>
              <a:buNone/>
              <a:defRPr sz="8666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2"/>
          </p:nvPr>
        </p:nvSpPr>
        <p:spPr>
          <a:xfrm>
            <a:off x="630952" y="3872158"/>
            <a:ext cx="5816600" cy="34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4704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er Green" preserve="1">
  <p:cSld name="Section Breaker Green">
    <p:bg>
      <p:bgPr>
        <a:solidFill>
          <a:schemeClr val="dk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672347" y="46395"/>
            <a:ext cx="10712828" cy="300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6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181" name="Google Shape;181;p23"/>
          <p:cNvCxnSpPr/>
          <p:nvPr/>
        </p:nvCxnSpPr>
        <p:spPr>
          <a:xfrm>
            <a:off x="806824" y="788873"/>
            <a:ext cx="162261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2" name="Google Shape;182;p23"/>
          <p:cNvCxnSpPr/>
          <p:nvPr/>
        </p:nvCxnSpPr>
        <p:spPr>
          <a:xfrm>
            <a:off x="806824" y="2265063"/>
            <a:ext cx="162261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0719767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87CF3-D313-4E62-807D-483143E40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67355-EEBE-4F51-A675-DDADA63D2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62BC3-5CD7-4580-929E-CC4845D54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A561-B5CB-4296-A271-DF63D8B182D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BE67E-B1F6-4073-90EB-141C0549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DD777-FD84-41C6-B965-A15D53A6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50133-214A-4C5F-B254-5BF3FD43B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59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, V1" preserve="1">
  <p:cSld name="Title Slide, V1">
    <p:bg>
      <p:bgPr>
        <a:solidFill>
          <a:schemeClr val="dk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/>
          <p:nvPr/>
        </p:nvSpPr>
        <p:spPr>
          <a:xfrm>
            <a:off x="-3101" y="5856875"/>
            <a:ext cx="12192000" cy="10462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677" y="5868487"/>
            <a:ext cx="2857692" cy="104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 amt="10000"/>
          </a:blip>
          <a:srcRect t="16938" r="13015"/>
          <a:stretch/>
        </p:blipFill>
        <p:spPr>
          <a:xfrm>
            <a:off x="7719429" y="185531"/>
            <a:ext cx="4469471" cy="526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/>
          <p:nvPr/>
        </p:nvSpPr>
        <p:spPr>
          <a:xfrm>
            <a:off x="-1" y="0"/>
            <a:ext cx="12192000" cy="185531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25"/>
          <p:cNvCxnSpPr/>
          <p:nvPr/>
        </p:nvCxnSpPr>
        <p:spPr>
          <a:xfrm>
            <a:off x="777856" y="3446655"/>
            <a:ext cx="1622611" cy="0"/>
          </a:xfrm>
          <a:prstGeom prst="straightConnector1">
            <a:avLst/>
          </a:prstGeom>
          <a:noFill/>
          <a:ln w="19050" cap="flat" cmpd="sng">
            <a:solidFill>
              <a:srgbClr val="C6924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25"/>
          <p:cNvSpPr txBox="1">
            <a:spLocks noGrp="1"/>
          </p:cNvSpPr>
          <p:nvPr>
            <p:ph type="body" idx="1"/>
          </p:nvPr>
        </p:nvSpPr>
        <p:spPr>
          <a:xfrm>
            <a:off x="630951" y="608533"/>
            <a:ext cx="5816600" cy="2618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75"/>
              <a:buNone/>
              <a:defRPr sz="8666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body" idx="2"/>
          </p:nvPr>
        </p:nvSpPr>
        <p:spPr>
          <a:xfrm>
            <a:off x="630952" y="3872158"/>
            <a:ext cx="5816600" cy="34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80820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er Green" preserve="1">
  <p:cSld name="Section Breaker Green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>
            <a:spLocks noGrp="1"/>
          </p:cNvSpPr>
          <p:nvPr>
            <p:ph type="title"/>
          </p:nvPr>
        </p:nvSpPr>
        <p:spPr>
          <a:xfrm>
            <a:off x="672347" y="46395"/>
            <a:ext cx="10712828" cy="300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6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1" name="Google Shape;201;p26"/>
          <p:cNvCxnSpPr/>
          <p:nvPr/>
        </p:nvCxnSpPr>
        <p:spPr>
          <a:xfrm>
            <a:off x="806824" y="788873"/>
            <a:ext cx="162261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26"/>
          <p:cNvCxnSpPr/>
          <p:nvPr/>
        </p:nvCxnSpPr>
        <p:spPr>
          <a:xfrm>
            <a:off x="806824" y="2265063"/>
            <a:ext cx="162261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692562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, V3" preserve="1">
  <p:cSld name="Title Slide, V3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/>
          <p:cNvPicPr preferRelativeResize="0"/>
          <p:nvPr/>
        </p:nvPicPr>
        <p:blipFill rotWithShape="1">
          <a:blip r:embed="rId2">
            <a:alphaModFix amt="45000"/>
          </a:blip>
          <a:srcRect l="45063" t="25956" r="45411" b="58582"/>
          <a:stretch/>
        </p:blipFill>
        <p:spPr>
          <a:xfrm>
            <a:off x="7306696" y="675003"/>
            <a:ext cx="4882203" cy="518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3">
            <a:alphaModFix amt="45000"/>
          </a:blip>
          <a:srcRect l="44310" t="67464" r="48405" b="25155"/>
          <a:stretch/>
        </p:blipFill>
        <p:spPr>
          <a:xfrm>
            <a:off x="0" y="1"/>
            <a:ext cx="3734037" cy="247355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/>
          <p:nvPr/>
        </p:nvSpPr>
        <p:spPr>
          <a:xfrm>
            <a:off x="0" y="5856875"/>
            <a:ext cx="12192000" cy="10462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655" y="6075004"/>
            <a:ext cx="2401732" cy="61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912772" y="4397290"/>
            <a:ext cx="4612283" cy="342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867">
                <a:solidFill>
                  <a:schemeClr val="accent1"/>
                </a:solidFill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2"/>
          </p:nvPr>
        </p:nvSpPr>
        <p:spPr>
          <a:xfrm>
            <a:off x="912773" y="1119419"/>
            <a:ext cx="6008249" cy="309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0235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75"/>
              <a:buNone/>
              <a:defRPr sz="11333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3185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er Gray" preserve="1">
  <p:cSld name="Section Breaker Gray">
    <p:bg>
      <p:bgPr>
        <a:solidFill>
          <a:schemeClr val="accent6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672347" y="46395"/>
            <a:ext cx="10712828" cy="300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1" name="Google Shape;41;p5"/>
          <p:cNvCxnSpPr/>
          <p:nvPr/>
        </p:nvCxnSpPr>
        <p:spPr>
          <a:xfrm>
            <a:off x="806824" y="788873"/>
            <a:ext cx="162261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" name="Google Shape;42;p5"/>
          <p:cNvCxnSpPr/>
          <p:nvPr/>
        </p:nvCxnSpPr>
        <p:spPr>
          <a:xfrm>
            <a:off x="806824" y="2265063"/>
            <a:ext cx="162261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82254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1 Image" preserve="1">
  <p:cSld name="Content and 1 Imag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11045" y="2282383"/>
            <a:ext cx="6531623" cy="375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867"/>
            </a:lvl1pPr>
            <a:lvl2pPr marL="1219170" lvl="1" indent="-30479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>
            <a:spLocks noGrp="1"/>
          </p:cNvSpPr>
          <p:nvPr>
            <p:ph type="pic" idx="2"/>
          </p:nvPr>
        </p:nvSpPr>
        <p:spPr>
          <a:xfrm>
            <a:off x="7329661" y="1417218"/>
            <a:ext cx="4455584" cy="385490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Font typeface="Arial"/>
              <a:buNone/>
              <a:defRPr sz="1867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7326317" y="1268352"/>
            <a:ext cx="4462272" cy="1831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403411" y="621888"/>
            <a:ext cx="6531623" cy="691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411046" y="1772903"/>
            <a:ext cx="6531621" cy="50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26250"/>
              </a:lnSpc>
              <a:spcBef>
                <a:spcPts val="1000"/>
              </a:spcBef>
              <a:spcAft>
                <a:spcPts val="0"/>
              </a:spcAft>
              <a:buClr>
                <a:srgbClr val="BD8B13"/>
              </a:buClr>
              <a:buSzPts val="1200"/>
              <a:buNone/>
              <a:defRPr sz="2133" b="1" i="0">
                <a:solidFill>
                  <a:srgbClr val="BD8B1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1271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Bullets" preserve="1">
  <p:cSld name="2 Column Bulle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838199" y="896279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838199" y="2087461"/>
            <a:ext cx="10515600" cy="383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9369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867"/>
            </a:lvl1pPr>
            <a:lvl2pPr marL="1219170" lvl="1" indent="-30479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79103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Row Content" preserve="1">
  <p:cSld name="3 Row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1681960" y="1932036"/>
            <a:ext cx="8852563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38200" y="725914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2"/>
          </p:nvPr>
        </p:nvSpPr>
        <p:spPr>
          <a:xfrm>
            <a:off x="1681960" y="3390359"/>
            <a:ext cx="8852563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3"/>
          </p:nvPr>
        </p:nvSpPr>
        <p:spPr>
          <a:xfrm>
            <a:off x="1681961" y="4848681"/>
            <a:ext cx="8852563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4"/>
          </p:nvPr>
        </p:nvSpPr>
        <p:spPr>
          <a:xfrm>
            <a:off x="1681961" y="2280921"/>
            <a:ext cx="8851900" cy="67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5"/>
          </p:nvPr>
        </p:nvSpPr>
        <p:spPr>
          <a:xfrm>
            <a:off x="1681961" y="3736624"/>
            <a:ext cx="8851900" cy="67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6"/>
          </p:nvPr>
        </p:nvSpPr>
        <p:spPr>
          <a:xfrm>
            <a:off x="1681961" y="5205736"/>
            <a:ext cx="8851900" cy="67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65" name="Google Shape;65;p8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015102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Content" preserve="1">
  <p:cSld name="2 Column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838201" y="2050795"/>
            <a:ext cx="2775740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838200" y="725914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838200" y="2536824"/>
            <a:ext cx="4572000" cy="28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3"/>
          </p:nvPr>
        </p:nvSpPr>
        <p:spPr>
          <a:xfrm>
            <a:off x="6781801" y="2050795"/>
            <a:ext cx="2775740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4"/>
          </p:nvPr>
        </p:nvSpPr>
        <p:spPr>
          <a:xfrm>
            <a:off x="6781800" y="2536824"/>
            <a:ext cx="4572000" cy="28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9"/>
          <p:cNvCxnSpPr/>
          <p:nvPr/>
        </p:nvCxnSpPr>
        <p:spPr>
          <a:xfrm rot="-5400000">
            <a:off x="4754881" y="3962247"/>
            <a:ext cx="268224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9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46503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Content" preserve="1">
  <p:cSld name="3 Column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838201" y="2050795"/>
            <a:ext cx="2775740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838200" y="725914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2"/>
          </p:nvPr>
        </p:nvSpPr>
        <p:spPr>
          <a:xfrm>
            <a:off x="838201" y="2536824"/>
            <a:ext cx="2775740" cy="28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3"/>
          </p:nvPr>
        </p:nvSpPr>
        <p:spPr>
          <a:xfrm>
            <a:off x="4720371" y="2536824"/>
            <a:ext cx="2775740" cy="28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body" idx="4"/>
          </p:nvPr>
        </p:nvSpPr>
        <p:spPr>
          <a:xfrm>
            <a:off x="8608767" y="2536824"/>
            <a:ext cx="2775740" cy="28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13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5"/>
          </p:nvPr>
        </p:nvSpPr>
        <p:spPr>
          <a:xfrm>
            <a:off x="4708130" y="2050795"/>
            <a:ext cx="2775740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body" idx="6"/>
          </p:nvPr>
        </p:nvSpPr>
        <p:spPr>
          <a:xfrm>
            <a:off x="8578059" y="2050795"/>
            <a:ext cx="2775740" cy="32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118333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16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3" name="Google Shape;83;p10"/>
          <p:cNvCxnSpPr/>
          <p:nvPr/>
        </p:nvCxnSpPr>
        <p:spPr>
          <a:xfrm rot="-5400000">
            <a:off x="2811780" y="3974947"/>
            <a:ext cx="268224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" name="Google Shape;84;p10"/>
          <p:cNvCxnSpPr/>
          <p:nvPr/>
        </p:nvCxnSpPr>
        <p:spPr>
          <a:xfrm rot="-5400000">
            <a:off x="6697980" y="3974947"/>
            <a:ext cx="268224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" name="Google Shape;85;p10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86" name="Google Shape;86;p10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88947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199" y="896279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2232594"/>
            <a:ext cx="10515600" cy="362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403413" y="6287377"/>
            <a:ext cx="11385177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" name="Google Shape;13;p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266635" y="6250247"/>
            <a:ext cx="1789432" cy="65701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-1" y="0"/>
            <a:ext cx="12192000" cy="185531"/>
          </a:xfrm>
          <a:prstGeom prst="rect">
            <a:avLst/>
          </a:prstGeom>
          <a:solidFill>
            <a:srgbClr val="BD8B1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33" b="0" i="0" u="none" strike="noStrike" cap="none">
                <a:solidFill>
                  <a:srgbClr val="89928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buClr>
                <a:srgbClr val="000000"/>
              </a:buClr>
            </a:pPr>
            <a:endParaRPr lang="en-US" kern="0"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933" b="0" i="0" u="none" strike="noStrike" cap="none">
                <a:solidFill>
                  <a:srgbClr val="AEAB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0677376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838199" y="896279"/>
            <a:ext cx="10515600" cy="62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1"/>
          </p:nvPr>
        </p:nvSpPr>
        <p:spPr>
          <a:xfrm>
            <a:off x="838200" y="2232594"/>
            <a:ext cx="10515600" cy="362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86" name="Google Shape;186;p24"/>
          <p:cNvCxnSpPr/>
          <p:nvPr/>
        </p:nvCxnSpPr>
        <p:spPr>
          <a:xfrm>
            <a:off x="403413" y="6287377"/>
            <a:ext cx="11385177" cy="0"/>
          </a:xfrm>
          <a:prstGeom prst="straightConnector1">
            <a:avLst/>
          </a:prstGeom>
          <a:noFill/>
          <a:ln w="9525" cap="flat" cmpd="sng">
            <a:solidFill>
              <a:srgbClr val="3F414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7" name="Google Shape;18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635" y="6250247"/>
            <a:ext cx="1789432" cy="65701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/>
          <p:nvPr/>
        </p:nvSpPr>
        <p:spPr>
          <a:xfrm>
            <a:off x="-1" y="0"/>
            <a:ext cx="12192000" cy="185531"/>
          </a:xfrm>
          <a:prstGeom prst="rect">
            <a:avLst/>
          </a:prstGeom>
          <a:solidFill>
            <a:srgbClr val="BD8B1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4"/>
          <p:cNvSpPr txBox="1">
            <a:spLocks noGrp="1"/>
          </p:cNvSpPr>
          <p:nvPr>
            <p:ph type="ftr" idx="11"/>
          </p:nvPr>
        </p:nvSpPr>
        <p:spPr>
          <a:xfrm>
            <a:off x="7491867" y="6351113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33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buClr>
                <a:srgbClr val="000000"/>
              </a:buClr>
            </a:pPr>
            <a:endParaRPr lang="en-US" kern="0">
              <a:solidFill>
                <a:srgbClr val="FFFFFF"/>
              </a:solidFill>
            </a:endParaRPr>
          </a:p>
        </p:txBody>
      </p:sp>
      <p:sp>
        <p:nvSpPr>
          <p:cNvPr id="190" name="Google Shape;190;p24"/>
          <p:cNvSpPr txBox="1">
            <a:spLocks noGrp="1"/>
          </p:cNvSpPr>
          <p:nvPr>
            <p:ph type="sldNum" idx="12"/>
          </p:nvPr>
        </p:nvSpPr>
        <p:spPr>
          <a:xfrm>
            <a:off x="11379199" y="6351113"/>
            <a:ext cx="544856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933" b="0" i="0" u="none">
                <a:solidFill>
                  <a:srgbClr val="3F414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1384252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web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MC.2006.127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i.org/10.1145/1538788.1538814" TargetMode="External"/><Relationship Id="rId4" Type="http://schemas.openxmlformats.org/officeDocument/2006/relationships/hyperlink" Target="https://doi.org/10.1016/S0049-237X(08)70203-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390E-74A5-4E49-AB17-E1219E12CA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Verifying Correctness of a Chez Scheme compiler pass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04411-B437-4D69-AF1D-618B44C335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Master’s Thesis Presentation by Ian Atol</a:t>
            </a:r>
          </a:p>
        </p:txBody>
      </p:sp>
    </p:spTree>
    <p:extLst>
      <p:ext uri="{BB962C8B-B14F-4D97-AF65-F5344CB8AC3E}">
        <p14:creationId xmlns:p14="http://schemas.microsoft.com/office/powerpoint/2010/main" val="20704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Trust, but verify (our compilers)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10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A69F0-974B-47B0-979C-1952DC909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059" y="1966654"/>
            <a:ext cx="9925882" cy="292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73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0E7E-8B8B-46B5-A15B-47431753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aren’t all our compilers proven correct?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DFF1A-1336-41F1-BA64-7D856EB95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73095" indent="-457200">
              <a:buFont typeface="+mj-lt"/>
              <a:buAutoNum type="arabicPeriod"/>
            </a:pPr>
            <a:r>
              <a:rPr lang="en-US" sz="2800" dirty="0"/>
              <a:t>Compilers are big</a:t>
            </a:r>
          </a:p>
          <a:p>
            <a:pPr marL="673095" indent="-457200">
              <a:buFont typeface="+mj-lt"/>
              <a:buAutoNum type="arabicPeriod"/>
            </a:pPr>
            <a:r>
              <a:rPr lang="en-US" sz="2800" dirty="0"/>
              <a:t>Multiple languages involved</a:t>
            </a:r>
          </a:p>
          <a:p>
            <a:pPr marL="673095" indent="-457200">
              <a:buFont typeface="+mj-lt"/>
              <a:buAutoNum type="arabicPeriod"/>
            </a:pPr>
            <a:r>
              <a:rPr lang="en-US" sz="2800" dirty="0"/>
              <a:t>Consider ALL possible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67215-FCD7-405B-85ED-CB5BCCA0FD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11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705948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This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12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A69F0-974B-47B0-979C-1952DC909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" y="2050466"/>
            <a:ext cx="12191848" cy="327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6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This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13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FBC4E-968D-4350-9AB5-8AE19FB76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26" y="2218246"/>
            <a:ext cx="1736621" cy="27907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5DAB675-CDD1-4164-B5F7-27B38D545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4025" y="2519068"/>
            <a:ext cx="2189110" cy="2189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909DD6-D25D-49A2-B9AC-86ABC95D9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279" y="2177081"/>
            <a:ext cx="3155441" cy="313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05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A51C-4973-4FF0-88BA-C462C6D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8D17-8FA8-486B-97F3-148893E2DF2C}"/>
              </a:ext>
            </a:extLst>
          </p:cNvPr>
          <p:cNvSpPr txBox="1">
            <a:spLocks/>
          </p:cNvSpPr>
          <p:nvPr/>
        </p:nvSpPr>
        <p:spPr>
          <a:xfrm>
            <a:off x="672347" y="2633999"/>
            <a:ext cx="10515600" cy="38359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Compiler Correctness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Scheme</a:t>
            </a:r>
          </a:p>
          <a:p>
            <a:pPr marL="215895"/>
            <a:endParaRPr lang="en-US" sz="2800" kern="0" dirty="0"/>
          </a:p>
          <a:p>
            <a:pPr marL="215895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178829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961F18-4A6E-47AF-B562-4F824A69D4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28430"/>
          <a:stretch/>
        </p:blipFill>
        <p:spPr>
          <a:xfrm>
            <a:off x="0" y="1368687"/>
            <a:ext cx="5618049" cy="4908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McCarthy, Painter 1967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15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7FD19-843D-49DD-98E4-847C5733E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622" y="2891676"/>
            <a:ext cx="7021433" cy="208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0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VLISP 1995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16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601F9-1096-4835-8BE1-D18ECC05E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5"/>
          <a:stretch/>
        </p:blipFill>
        <p:spPr>
          <a:xfrm>
            <a:off x="5587651" y="410488"/>
            <a:ext cx="3778786" cy="5775482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3549F26-A2D5-48F6-8DCE-115530F4C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15" y="1943301"/>
            <a:ext cx="3024937" cy="297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9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Correctness Proofs are Complex!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17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3F21F-6382-45B7-80E9-BC4CFF5AB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523"/>
          <a:stretch/>
        </p:blipFill>
        <p:spPr>
          <a:xfrm>
            <a:off x="2428875" y="1687850"/>
            <a:ext cx="7334249" cy="4663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8D44E7-CE5A-456D-895A-F2F8B4E00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95" t="48514" r="7554"/>
          <a:stretch/>
        </p:blipFill>
        <p:spPr>
          <a:xfrm>
            <a:off x="9547123" y="3950178"/>
            <a:ext cx="2644877" cy="240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05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Solution: Mechanization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18</a:t>
            </a:fld>
            <a:endParaRPr kern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EBB36E-99B0-499A-8B5F-38DE160D8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2014537"/>
            <a:ext cx="69342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10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de Bruijn 1968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19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9261C-F39B-445B-9CC5-DBB8C9C43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663"/>
          <a:stretch/>
        </p:blipFill>
        <p:spPr>
          <a:xfrm>
            <a:off x="7260404" y="1521846"/>
            <a:ext cx="4931596" cy="4755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0CC84F-6248-4FAF-A6D0-8010A3C5C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2548"/>
            <a:ext cx="5353050" cy="2314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DFAB35-7E58-4AAE-9496-871F3F53E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96" y="4743434"/>
            <a:ext cx="53911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27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FCB8-8037-4561-B51D-AEB12C67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6DDB4-030B-410D-A253-F021A383EC16}"/>
              </a:ext>
            </a:extLst>
          </p:cNvPr>
          <p:cNvSpPr txBox="1"/>
          <p:nvPr/>
        </p:nvSpPr>
        <p:spPr>
          <a:xfrm>
            <a:off x="746234" y="2659117"/>
            <a:ext cx="20284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Introduction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Background</a:t>
            </a:r>
          </a:p>
          <a:p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61909-0094-45FE-BD45-F24DD43A181E}"/>
              </a:ext>
            </a:extLst>
          </p:cNvPr>
          <p:cNvSpPr txBox="1"/>
          <p:nvPr/>
        </p:nvSpPr>
        <p:spPr>
          <a:xfrm>
            <a:off x="3983421" y="2659117"/>
            <a:ext cx="33948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Definitions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BD8B1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BD8B1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Validation Frameworks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28824-8EB2-405D-90D3-EEC03631A110}"/>
              </a:ext>
            </a:extLst>
          </p:cNvPr>
          <p:cNvSpPr txBox="1"/>
          <p:nvPr/>
        </p:nvSpPr>
        <p:spPr>
          <a:xfrm>
            <a:off x="7914291" y="2659117"/>
            <a:ext cx="3841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Conclusion / Future Work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054453-976A-4C98-93E0-EFD0674BAB87}"/>
              </a:ext>
            </a:extLst>
          </p:cNvPr>
          <p:cNvCxnSpPr/>
          <p:nvPr/>
        </p:nvCxnSpPr>
        <p:spPr>
          <a:xfrm>
            <a:off x="3195145" y="2575034"/>
            <a:ext cx="0" cy="256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453D13-2D7E-4A78-B833-BEEC119B818E}"/>
              </a:ext>
            </a:extLst>
          </p:cNvPr>
          <p:cNvCxnSpPr/>
          <p:nvPr/>
        </p:nvCxnSpPr>
        <p:spPr>
          <a:xfrm>
            <a:off x="7572704" y="2609718"/>
            <a:ext cx="0" cy="256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808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More on </a:t>
            </a:r>
            <a:r>
              <a:rPr lang="en-US" dirty="0" err="1"/>
              <a:t>Automath</a:t>
            </a:r>
            <a:r>
              <a:rPr lang="en-US" dirty="0"/>
              <a:t> and Intuitionistic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20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97C5E-C437-4A32-BD55-AA199DF5B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30" y="2927503"/>
            <a:ext cx="2295525" cy="133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75686-7A4F-46DB-AA74-F059BD994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95" y="2170338"/>
            <a:ext cx="39147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Girard 1972, Martin-L</a:t>
            </a:r>
            <a:r>
              <a:rPr lang="az-Cyrl-AZ" dirty="0"/>
              <a:t>ӧ</a:t>
            </a:r>
            <a:r>
              <a:rPr lang="en-US" dirty="0"/>
              <a:t>f ~1980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21</a:t>
            </a:fld>
            <a:endParaRPr kern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076DBA-BAF5-437B-855C-8B7DD8673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123"/>
          <a:stretch/>
        </p:blipFill>
        <p:spPr>
          <a:xfrm>
            <a:off x="267945" y="1521846"/>
            <a:ext cx="4533900" cy="473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87165-79F2-4DF4-B5D5-F6A45FA640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215" b="17292"/>
          <a:stretch/>
        </p:blipFill>
        <p:spPr>
          <a:xfrm>
            <a:off x="6064018" y="2588964"/>
            <a:ext cx="5860037" cy="36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77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 err="1"/>
              <a:t>Coquand</a:t>
            </a:r>
            <a:r>
              <a:rPr lang="en-US" dirty="0"/>
              <a:t> 1988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22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D1465-B21E-4599-97EE-4A5F5F749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530" y="1655503"/>
            <a:ext cx="4962525" cy="422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1FAF82-40A5-4F1A-B07F-DD612974A6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785"/>
          <a:stretch/>
        </p:blipFill>
        <p:spPr>
          <a:xfrm>
            <a:off x="0" y="1521846"/>
            <a:ext cx="5260448" cy="47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95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Coq ~1980s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23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D2DA1B-AD3F-4426-B49A-9CAE82E4C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360" y="3362199"/>
            <a:ext cx="1439034" cy="2312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0FB1B8-B6C3-4EF8-BB80-78F8B9D98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78" y="2490405"/>
            <a:ext cx="6934200" cy="2828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6E393C-D054-4B9F-87FE-65E28E8BEB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83" t="57686" r="81581" b="15145"/>
          <a:stretch/>
        </p:blipFill>
        <p:spPr>
          <a:xfrm rot="920885">
            <a:off x="9772000" y="1824660"/>
            <a:ext cx="1092419" cy="1466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7C76F5-C34F-4410-BF2C-AAAAD66D5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95126">
            <a:off x="8064009" y="1867312"/>
            <a:ext cx="11049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0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 err="1"/>
              <a:t>CompCert</a:t>
            </a:r>
            <a:r>
              <a:rPr lang="en-US" dirty="0"/>
              <a:t> 2009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24</a:t>
            </a:fld>
            <a:endParaRPr kern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2574435-C7F2-4204-8ADF-1E8E61E26D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59" y="3932327"/>
            <a:ext cx="12004714" cy="2418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0AD36D-6EF7-4D01-86C3-1E729A3B0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791" y="1756567"/>
            <a:ext cx="75914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12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Other Compiler Verification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25</a:t>
            </a:fld>
            <a:endParaRPr kern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1DC047D-B9CC-4EC9-8664-CA2C6DF5C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070" y="4125116"/>
            <a:ext cx="4569246" cy="143414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BD14A69-6881-4C1A-AA75-E6022FCF1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326" y="1727303"/>
            <a:ext cx="1849569" cy="2192356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9F88D42-6A31-4C90-B39D-A40CCC43D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475" y="2707181"/>
            <a:ext cx="2536262" cy="253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45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A51C-4973-4FF0-88BA-C462C6D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8D17-8FA8-486B-97F3-148893E2DF2C}"/>
              </a:ext>
            </a:extLst>
          </p:cNvPr>
          <p:cNvSpPr txBox="1">
            <a:spLocks/>
          </p:cNvSpPr>
          <p:nvPr/>
        </p:nvSpPr>
        <p:spPr>
          <a:xfrm>
            <a:off x="672347" y="2633999"/>
            <a:ext cx="10515600" cy="38359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15895"/>
            <a:r>
              <a:rPr lang="en-US" sz="2800" kern="0" dirty="0">
                <a:solidFill>
                  <a:schemeClr val="bg2"/>
                </a:solidFill>
              </a:rPr>
              <a:t>Compiler Correctness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Scheme</a:t>
            </a:r>
          </a:p>
          <a:p>
            <a:pPr marL="215895"/>
            <a:endParaRPr lang="en-US" sz="2800" kern="0" dirty="0"/>
          </a:p>
          <a:p>
            <a:pPr marL="215895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2026945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Scheme 1978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27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66BE2-5565-454F-96D1-2BA0F4915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797" y="2514989"/>
            <a:ext cx="1400609" cy="2035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B71151-CE6E-462C-BFAB-D702CF74A4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"/>
          <a:stretch/>
        </p:blipFill>
        <p:spPr>
          <a:xfrm>
            <a:off x="7224622" y="2362883"/>
            <a:ext cx="3516982" cy="237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34AD42-A21C-4851-9DFD-12976EB21A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39" b="30784"/>
          <a:stretch/>
        </p:blipFill>
        <p:spPr>
          <a:xfrm>
            <a:off x="1205630" y="1521846"/>
            <a:ext cx="4967380" cy="47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82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Scheme Language Standards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28</a:t>
            </a:fld>
            <a:endParaRPr kern="0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0E0F30C6-A24B-47CA-8610-D4EA8E129E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4"/>
          <a:stretch/>
        </p:blipFill>
        <p:spPr>
          <a:xfrm>
            <a:off x="2576385" y="1444890"/>
            <a:ext cx="2628270" cy="3284390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34F8E0D8-3A2F-459E-A5A4-3725E66D07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777" y="506887"/>
            <a:ext cx="2342920" cy="31467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123291-B2AA-4D9B-ABA7-4DBFCE54AD7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827882" y="3614408"/>
            <a:ext cx="2239400" cy="27367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BB87F4-1197-4770-AA63-E30A380788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l="6239" b="30784"/>
          <a:stretch/>
        </p:blipFill>
        <p:spPr>
          <a:xfrm>
            <a:off x="2276127" y="4055976"/>
            <a:ext cx="2239400" cy="2139936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01BBB30-B27F-4161-BA38-328F62D4CD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7" r="31719"/>
          <a:stretch/>
        </p:blipFill>
        <p:spPr>
          <a:xfrm>
            <a:off x="4220113" y="1521846"/>
            <a:ext cx="3327462" cy="479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62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Chez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29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9210B-EE74-45EE-8676-DB94C1B0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28" y="2447031"/>
            <a:ext cx="4254521" cy="2294444"/>
          </a:xfrm>
          <a:prstGeom prst="rect">
            <a:avLst/>
          </a:prstGeom>
        </p:spPr>
      </p:pic>
      <p:pic>
        <p:nvPicPr>
          <p:cNvPr id="8" name="Picture 7" descr="A picture containing circle&#10;&#10;Description automatically generated">
            <a:extLst>
              <a:ext uri="{FF2B5EF4-FFF2-40B4-BE49-F238E27FC236}">
                <a16:creationId xmlns:a16="http://schemas.microsoft.com/office/drawing/2014/main" id="{6E707FF6-15A8-4AE1-B812-51CF84A98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34" y="1431772"/>
            <a:ext cx="3443267" cy="452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13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D0A61-6AB2-4AD8-B83F-F42105661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Why care about compiler correctness?</a:t>
            </a:r>
          </a:p>
          <a:p>
            <a:r>
              <a:rPr lang="en-US" sz="2800" dirty="0"/>
              <a:t>Why is proving compiler correctness difficult?</a:t>
            </a:r>
          </a:p>
          <a:p>
            <a:r>
              <a:rPr lang="en-US" sz="2800" dirty="0"/>
              <a:t>Project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026305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The Chez Scheme Compiler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30</a:t>
            </a:fld>
            <a:endParaRPr kern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925EB-6A04-4558-8686-118CEEFE6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5174"/>
            <a:ext cx="12210835" cy="236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47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 err="1"/>
              <a:t>Nanopass</a:t>
            </a:r>
            <a:r>
              <a:rPr lang="en-US" dirty="0"/>
              <a:t> Language Definition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31</a:t>
            </a:fld>
            <a:endParaRPr kern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427DD1-5D82-4D57-8C6A-E144069F6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44" y="2418145"/>
            <a:ext cx="7550965" cy="20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724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FCB8-8037-4561-B51D-AEB12C67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6DDB4-030B-410D-A253-F021A383EC16}"/>
              </a:ext>
            </a:extLst>
          </p:cNvPr>
          <p:cNvSpPr txBox="1"/>
          <p:nvPr/>
        </p:nvSpPr>
        <p:spPr>
          <a:xfrm>
            <a:off x="746234" y="2659117"/>
            <a:ext cx="20284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alpha val="60000"/>
                  </a:schemeClr>
                </a:solidFill>
              </a:rPr>
              <a:t>Introduction</a:t>
            </a:r>
          </a:p>
          <a:p>
            <a:endParaRPr lang="en-US" sz="2400" dirty="0">
              <a:solidFill>
                <a:schemeClr val="accent1">
                  <a:alpha val="60000"/>
                </a:schemeClr>
              </a:solidFill>
            </a:endParaRPr>
          </a:p>
          <a:p>
            <a:r>
              <a:rPr lang="en-US" sz="2400" dirty="0">
                <a:solidFill>
                  <a:schemeClr val="accent1">
                    <a:alpha val="60000"/>
                  </a:schemeClr>
                </a:solidFill>
              </a:rPr>
              <a:t>Background</a:t>
            </a:r>
          </a:p>
          <a:p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61909-0094-45FE-BD45-F24DD43A181E}"/>
              </a:ext>
            </a:extLst>
          </p:cNvPr>
          <p:cNvSpPr txBox="1"/>
          <p:nvPr/>
        </p:nvSpPr>
        <p:spPr>
          <a:xfrm>
            <a:off x="3983421" y="2659117"/>
            <a:ext cx="33948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Definitions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BD8B1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BD8B1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Validation Frameworks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28824-8EB2-405D-90D3-EEC03631A110}"/>
              </a:ext>
            </a:extLst>
          </p:cNvPr>
          <p:cNvSpPr txBox="1"/>
          <p:nvPr/>
        </p:nvSpPr>
        <p:spPr>
          <a:xfrm>
            <a:off x="7914291" y="2659117"/>
            <a:ext cx="3841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Conclusion / Future Work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054453-976A-4C98-93E0-EFD0674BAB87}"/>
              </a:ext>
            </a:extLst>
          </p:cNvPr>
          <p:cNvCxnSpPr/>
          <p:nvPr/>
        </p:nvCxnSpPr>
        <p:spPr>
          <a:xfrm>
            <a:off x="3195145" y="2575034"/>
            <a:ext cx="0" cy="256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453D13-2D7E-4A78-B833-BEEC119B818E}"/>
              </a:ext>
            </a:extLst>
          </p:cNvPr>
          <p:cNvCxnSpPr/>
          <p:nvPr/>
        </p:nvCxnSpPr>
        <p:spPr>
          <a:xfrm>
            <a:off x="7572704" y="2609718"/>
            <a:ext cx="0" cy="256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416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A51C-4973-4FF0-88BA-C462C6D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8D17-8FA8-486B-97F3-148893E2DF2C}"/>
              </a:ext>
            </a:extLst>
          </p:cNvPr>
          <p:cNvSpPr txBox="1">
            <a:spLocks/>
          </p:cNvSpPr>
          <p:nvPr/>
        </p:nvSpPr>
        <p:spPr>
          <a:xfrm>
            <a:off x="672347" y="2633999"/>
            <a:ext cx="10515600" cy="38359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Syntax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Semantics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The</a:t>
            </a:r>
            <a:r>
              <a:rPr lang="en-US" sz="2800" i="1" kern="0" dirty="0">
                <a:solidFill>
                  <a:schemeClr val="accent1"/>
                </a:solidFill>
              </a:rPr>
              <a:t> convert-assignments </a:t>
            </a:r>
            <a:r>
              <a:rPr lang="en-US" sz="2800" kern="0" dirty="0">
                <a:solidFill>
                  <a:schemeClr val="accent1"/>
                </a:solidFill>
              </a:rPr>
              <a:t>pass</a:t>
            </a:r>
          </a:p>
          <a:p>
            <a:pPr marL="215895"/>
            <a:endParaRPr lang="en-US" sz="2800" kern="0" dirty="0"/>
          </a:p>
          <a:p>
            <a:pPr marL="215895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733557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34</a:t>
            </a:fld>
            <a:endParaRPr kern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F4FF69-953B-49F2-B8BC-09519FDE0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78" y="1915572"/>
            <a:ext cx="8924925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AE112-02D4-4EBF-BC96-A67830985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78" y="3429000"/>
            <a:ext cx="78390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70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35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4A98D-FB6B-4156-AA6D-E3EFA5FA2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73" y="2144279"/>
            <a:ext cx="6099520" cy="404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F9F9A6-DFD4-40E4-B7C9-99FD1751C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841" y="2144279"/>
            <a:ext cx="4522786" cy="103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Syntax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36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358C74-AC5B-4D6D-A2E7-B18664CEF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567" y="1669042"/>
            <a:ext cx="3343949" cy="2087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B67217-62EB-4DAC-9C2E-AEE782068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050" y="1669042"/>
            <a:ext cx="4915666" cy="453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37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Syntax – Evaluation Contexts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37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FC00F1-B286-419C-AD99-265AA17D1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327" y="1683817"/>
            <a:ext cx="55530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31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Syntax – Evaluation Contexts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38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097CB-8961-477C-AC60-6465072E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202" y="1692998"/>
            <a:ext cx="817245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17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Syntax – Evaluation Contexts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39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56243-33DE-4327-8FB6-6F08BC57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094" y="3109919"/>
            <a:ext cx="8896350" cy="160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FB74C-73AD-4AF3-8956-E02BE058F9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9"/>
          <a:stretch/>
        </p:blipFill>
        <p:spPr>
          <a:xfrm>
            <a:off x="1429094" y="1521846"/>
            <a:ext cx="8334375" cy="125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3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is all around us - ubiquitous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</a:t>
            </a:fld>
            <a:endParaRPr kern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5D52BA-8E6C-42EE-A277-FE0ECA0F8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610" y="1724365"/>
            <a:ext cx="4206905" cy="403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76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Syntax – Evaluation Contexts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40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56243-33DE-4327-8FB6-6F08BC57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094" y="3109919"/>
            <a:ext cx="8896350" cy="160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FB74C-73AD-4AF3-8956-E02BE058F9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9"/>
          <a:stretch/>
        </p:blipFill>
        <p:spPr>
          <a:xfrm>
            <a:off x="1429094" y="1521846"/>
            <a:ext cx="8334375" cy="1258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74E98D-408F-477C-80B9-8400C1927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969" y="4597966"/>
            <a:ext cx="93726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63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Syntax – Evaluation Contexts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41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96787-C1EA-44CB-B463-30C50A2CE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59" y="2219325"/>
            <a:ext cx="4800600" cy="2419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A84E3-2BE7-44DE-B477-DFC8E44B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50" y="2219325"/>
            <a:ext cx="89344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69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Syntax – Evaluation Contexts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42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FC00F1-B286-419C-AD99-265AA17D1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327" y="1683817"/>
            <a:ext cx="55530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96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A51C-4973-4FF0-88BA-C462C6D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8D17-8FA8-486B-97F3-148893E2DF2C}"/>
              </a:ext>
            </a:extLst>
          </p:cNvPr>
          <p:cNvSpPr txBox="1">
            <a:spLocks/>
          </p:cNvSpPr>
          <p:nvPr/>
        </p:nvSpPr>
        <p:spPr>
          <a:xfrm>
            <a:off x="672347" y="2633999"/>
            <a:ext cx="10515600" cy="38359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15895"/>
            <a:r>
              <a:rPr lang="en-US" sz="2800" kern="0" dirty="0">
                <a:solidFill>
                  <a:schemeClr val="bg2"/>
                </a:solidFill>
              </a:rPr>
              <a:t>Syntax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Semantics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The</a:t>
            </a:r>
            <a:r>
              <a:rPr lang="en-US" sz="2800" i="1" kern="0" dirty="0">
                <a:solidFill>
                  <a:schemeClr val="accent1"/>
                </a:solidFill>
              </a:rPr>
              <a:t> convert-assignments </a:t>
            </a:r>
            <a:r>
              <a:rPr lang="en-US" sz="2800" kern="0" dirty="0">
                <a:solidFill>
                  <a:schemeClr val="accent1"/>
                </a:solidFill>
              </a:rPr>
              <a:t>pass</a:t>
            </a:r>
          </a:p>
          <a:p>
            <a:pPr marL="215895"/>
            <a:endParaRPr lang="en-US" sz="2800" kern="0" dirty="0"/>
          </a:p>
          <a:p>
            <a:pPr marL="215895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490562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44</a:t>
            </a:fld>
            <a:endParaRPr kern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E58E62-588B-437D-9E52-C26C4E5A9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88579"/>
            <a:ext cx="9991725" cy="2247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1D25FA-AF52-4CE4-939F-E10E51E3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103212"/>
            <a:ext cx="75723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3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45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17AD4-9E41-456E-A213-D00E036B7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65" y="1657522"/>
            <a:ext cx="53530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44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46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17AD4-9E41-456E-A213-D00E036B7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65" y="1657522"/>
            <a:ext cx="5353050" cy="942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A9989A-F84B-4E58-9217-21413A9BF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837" y="2814637"/>
            <a:ext cx="86963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8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47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65E40E-3D3E-44D1-B513-D5E453998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311" y="1521846"/>
            <a:ext cx="22098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69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48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D4E3F-C7A0-4292-B14D-324C59F2A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18" y="1521846"/>
            <a:ext cx="70199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82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49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D4E3F-C7A0-4292-B14D-324C59F2A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18" y="1521846"/>
            <a:ext cx="7019925" cy="1238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6FEB19-E7BB-461B-AC59-4014D6ABE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46"/>
          <a:stretch/>
        </p:blipFill>
        <p:spPr>
          <a:xfrm>
            <a:off x="1559058" y="2952275"/>
            <a:ext cx="6848475" cy="82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5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Software ubiquity means software significance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5</a:t>
            </a:fld>
            <a:endParaRPr kern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47876C-BC68-4073-9E92-D029ECE8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993" y="1816808"/>
            <a:ext cx="4192419" cy="414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0114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50</a:t>
            </a:fld>
            <a:endParaRPr kern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6FEB19-E7BB-461B-AC59-4014D6ABE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8" b="4646"/>
          <a:stretch/>
        </p:blipFill>
        <p:spPr>
          <a:xfrm>
            <a:off x="176269" y="2086461"/>
            <a:ext cx="6457548" cy="82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54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51</a:t>
            </a:fld>
            <a:endParaRPr kern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6FEB19-E7BB-461B-AC59-4014D6ABE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8" b="4646"/>
          <a:stretch/>
        </p:blipFill>
        <p:spPr>
          <a:xfrm>
            <a:off x="67077" y="2042351"/>
            <a:ext cx="6457548" cy="826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B100D0-2B69-43D9-A77B-1109D9C97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00" b="1"/>
          <a:stretch/>
        </p:blipFill>
        <p:spPr>
          <a:xfrm>
            <a:off x="6524625" y="1961003"/>
            <a:ext cx="56673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57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52</a:t>
            </a:fld>
            <a:endParaRPr kern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6FEB19-E7BB-461B-AC59-4014D6ABE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8" b="4646"/>
          <a:stretch/>
        </p:blipFill>
        <p:spPr>
          <a:xfrm>
            <a:off x="110168" y="2064384"/>
            <a:ext cx="6457548" cy="826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B100D0-2B69-43D9-A77B-1109D9C97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00" b="1"/>
          <a:stretch/>
        </p:blipFill>
        <p:spPr>
          <a:xfrm>
            <a:off x="6567716" y="1983036"/>
            <a:ext cx="5667375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D4FD95-2AF8-475F-8E65-02935CBA2D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36" b="788"/>
          <a:stretch/>
        </p:blipFill>
        <p:spPr>
          <a:xfrm>
            <a:off x="2724150" y="3354636"/>
            <a:ext cx="6743700" cy="28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05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Control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53</a:t>
            </a:fld>
            <a:endParaRPr kern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EBFFFE-45F5-4532-AA7E-84A2F7AE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06250"/>
            <a:ext cx="83629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92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54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B7A213-ABCE-49C4-991F-C4F82159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36464"/>
            <a:ext cx="92773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997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55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10BF8-0CA0-4C47-B641-978A772A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66473"/>
            <a:ext cx="95250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40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Mutation &amp; 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56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A537B-41CA-4608-8969-EC778AFF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44" y="1648628"/>
            <a:ext cx="107537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93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Mutation &amp; 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57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A537B-41CA-4608-8969-EC778AFF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645531"/>
            <a:ext cx="10753725" cy="118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C3C56E-8C2C-4C66-9A8E-A55E08F59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2826631"/>
            <a:ext cx="120015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039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Mutation &amp; 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58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EBB5A-9700-46E7-9858-2202F8C27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0" y="1538287"/>
            <a:ext cx="102584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48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59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F6EB1-E507-4BB6-943B-1C29F2DFE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04" y="1723393"/>
            <a:ext cx="106584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78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3EE0D-A8CB-4228-AD5B-C9BC44FC43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/>
              </a:rPr>
              <a:t>In 2011, 24% of medical device recalls were due to faulty software, and this number is increasing because of increasing complexity of devices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F3A577-4E9A-4E61-9C6A-3019831A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is imperfect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93432-0FD3-40FB-B792-121DA8D7CD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</a:t>
            </a:fld>
            <a:endParaRPr kern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254BA2-DC40-45DB-9582-C380EEA06F80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3" r="11463"/>
          <a:stretch>
            <a:fillRect/>
          </a:stretch>
        </p:blipFill>
        <p:spPr bwMode="auto">
          <a:xfrm>
            <a:off x="7325371" y="1206188"/>
            <a:ext cx="4598684" cy="397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725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Sidebar – Evaluation 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60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F24199-3FB4-40D1-840E-078FCA0FE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34"/>
          <a:stretch/>
        </p:blipFill>
        <p:spPr>
          <a:xfrm>
            <a:off x="158310" y="2139667"/>
            <a:ext cx="11875380" cy="82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98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61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F6EB1-E507-4BB6-943B-1C29F2DFE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04" y="1723393"/>
            <a:ext cx="10658475" cy="1362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313103-BB14-4B31-8DA1-BE33B8171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303" y="4190682"/>
            <a:ext cx="44100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831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62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13103-BB14-4B31-8DA1-BE33B8171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303" y="4190682"/>
            <a:ext cx="4410075" cy="904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F9B742-36D0-4B4F-B8C4-DDFDB97FE5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494"/>
          <a:stretch/>
        </p:blipFill>
        <p:spPr>
          <a:xfrm>
            <a:off x="282134" y="1726937"/>
            <a:ext cx="10658475" cy="136880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4CF8E5-3DFB-42C0-99B2-3CA1412EA166}"/>
              </a:ext>
            </a:extLst>
          </p:cNvPr>
          <p:cNvCxnSpPr/>
          <p:nvPr/>
        </p:nvCxnSpPr>
        <p:spPr>
          <a:xfrm>
            <a:off x="4417763" y="2470174"/>
            <a:ext cx="7160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1221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63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83470D-B983-45BD-A2AD-7DF9CC7A2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18" y="1521846"/>
            <a:ext cx="77057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15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64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83470D-B983-45BD-A2AD-7DF9CC7A2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62"/>
          <a:stretch/>
        </p:blipFill>
        <p:spPr>
          <a:xfrm>
            <a:off x="271118" y="2588964"/>
            <a:ext cx="7705725" cy="914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8673E-3263-45F7-BAFC-06CC767F1B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091" b="71106"/>
          <a:stretch/>
        </p:blipFill>
        <p:spPr>
          <a:xfrm>
            <a:off x="388976" y="1857101"/>
            <a:ext cx="5553075" cy="39660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03F0ED-FDD7-498B-B354-04F92848064E}"/>
              </a:ext>
            </a:extLst>
          </p:cNvPr>
          <p:cNvCxnSpPr>
            <a:cxnSpLocks/>
          </p:cNvCxnSpPr>
          <p:nvPr/>
        </p:nvCxnSpPr>
        <p:spPr>
          <a:xfrm>
            <a:off x="2203372" y="2253709"/>
            <a:ext cx="11677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BE5EAB-705D-401A-B087-8F4BA8B4A24D}"/>
              </a:ext>
            </a:extLst>
          </p:cNvPr>
          <p:cNvCxnSpPr>
            <a:cxnSpLocks/>
          </p:cNvCxnSpPr>
          <p:nvPr/>
        </p:nvCxnSpPr>
        <p:spPr>
          <a:xfrm>
            <a:off x="1344057" y="3340507"/>
            <a:ext cx="53652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0567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65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83470D-B983-45BD-A2AD-7DF9CC7A2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62"/>
          <a:stretch/>
        </p:blipFill>
        <p:spPr>
          <a:xfrm>
            <a:off x="271118" y="2588964"/>
            <a:ext cx="7705725" cy="914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587F5-4B44-4DC4-BC94-DA818127F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18" y="3503046"/>
            <a:ext cx="90392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251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66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615D0-6C50-4CFA-BA21-4D563EF4F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79" y="3271033"/>
            <a:ext cx="1914525" cy="866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25CC60-75D8-45C8-9860-C4471DE70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524599"/>
            <a:ext cx="1457325" cy="809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432B76-B39C-4686-BCD1-CEE030A02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861" y="2400300"/>
            <a:ext cx="762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008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67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615D0-6C50-4CFA-BA21-4D563EF4F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79" y="1521846"/>
            <a:ext cx="1914525" cy="866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05BEF1-49A9-4FDA-99CC-81191778C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79" y="2400300"/>
            <a:ext cx="79629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967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68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615D0-6C50-4CFA-BA21-4D563EF4F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79" y="1521846"/>
            <a:ext cx="1914525" cy="866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05BEF1-49A9-4FDA-99CC-81191778C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79" y="2400300"/>
            <a:ext cx="79629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400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69</a:t>
            </a:fld>
            <a:endParaRPr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A2F88C-877E-44E9-8A13-695DA27F7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33637"/>
            <a:ext cx="89344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66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One approach to errors – Static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7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4E810-025E-41F6-B2E7-8184AADF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86" y="2237362"/>
            <a:ext cx="3153029" cy="280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0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70</a:t>
            </a:fld>
            <a:endParaRPr kern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7754BE-2766-4E65-975C-A48565225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1521846"/>
            <a:ext cx="11039475" cy="2752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18A142-92E5-4E91-B55E-F8C688FBE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2" y="4433413"/>
            <a:ext cx="82962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905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71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1E1B0-7C97-4115-AE4F-01F6B6A0F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15"/>
          <a:stretch/>
        </p:blipFill>
        <p:spPr>
          <a:xfrm>
            <a:off x="838199" y="1521846"/>
            <a:ext cx="7534275" cy="17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225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Arithmetic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72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04A1A8-38B5-4DEC-BF24-CBD1D4E0C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62" y="1828800"/>
            <a:ext cx="81438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81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Semantics – Arithmetic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73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62F89-CABB-4EB1-9699-0B50A0995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110" y="1790700"/>
            <a:ext cx="90678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055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A51C-4973-4FF0-88BA-C462C6D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8D17-8FA8-486B-97F3-148893E2DF2C}"/>
              </a:ext>
            </a:extLst>
          </p:cNvPr>
          <p:cNvSpPr txBox="1">
            <a:spLocks/>
          </p:cNvSpPr>
          <p:nvPr/>
        </p:nvSpPr>
        <p:spPr>
          <a:xfrm>
            <a:off x="672347" y="2633999"/>
            <a:ext cx="10515600" cy="38359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15895"/>
            <a:r>
              <a:rPr lang="en-US" sz="2800" kern="0" dirty="0">
                <a:solidFill>
                  <a:schemeClr val="bg2"/>
                </a:solidFill>
              </a:rPr>
              <a:t>Syntax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bg2"/>
                </a:solidFill>
              </a:rPr>
              <a:t>Semantics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The</a:t>
            </a:r>
            <a:r>
              <a:rPr lang="en-US" sz="2800" i="1" kern="0" dirty="0">
                <a:solidFill>
                  <a:schemeClr val="accent1"/>
                </a:solidFill>
              </a:rPr>
              <a:t> convert-assignments </a:t>
            </a:r>
            <a:r>
              <a:rPr lang="en-US" sz="2800" kern="0" dirty="0">
                <a:solidFill>
                  <a:schemeClr val="accent1"/>
                </a:solidFill>
              </a:rPr>
              <a:t>pass</a:t>
            </a:r>
          </a:p>
          <a:p>
            <a:pPr marL="215895"/>
            <a:endParaRPr lang="en-US" sz="2800" kern="0" dirty="0"/>
          </a:p>
          <a:p>
            <a:pPr marL="215895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6278000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75</a:t>
            </a:fld>
            <a:endParaRPr kern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C535D95-E2F9-4B01-9921-583BE7B6C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17" y="2418145"/>
            <a:ext cx="7550965" cy="20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2401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erasing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76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1AD0D-6A3A-44BA-BF12-ED05ED4AD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987" y="1521846"/>
            <a:ext cx="7567957" cy="46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826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modeling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77</a:t>
            </a:fld>
            <a:endParaRPr kern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0C80A4D-E77F-4333-B0B1-1EDE724FF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660" y="2225183"/>
            <a:ext cx="6900680" cy="403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267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Intuition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78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AB634-995A-479E-B24C-DD0EEBF10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55" b="60000"/>
          <a:stretch/>
        </p:blipFill>
        <p:spPr>
          <a:xfrm>
            <a:off x="124726" y="1889554"/>
            <a:ext cx="4891489" cy="2516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8B4D4-CCA7-4A19-AD9B-98515B3DA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61"/>
          <a:stretch/>
        </p:blipFill>
        <p:spPr>
          <a:xfrm>
            <a:off x="5332164" y="1659827"/>
            <a:ext cx="6591891" cy="353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388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Intuition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79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AB634-995A-479E-B24C-DD0EEBF10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55" b="91999"/>
          <a:stretch/>
        </p:blipFill>
        <p:spPr>
          <a:xfrm>
            <a:off x="135707" y="1890108"/>
            <a:ext cx="4891489" cy="503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8B4D4-CCA7-4A19-AD9B-98515B3DA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61" b="49259"/>
          <a:stretch/>
        </p:blipFill>
        <p:spPr>
          <a:xfrm>
            <a:off x="5332164" y="1659828"/>
            <a:ext cx="6591891" cy="62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5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A critical assumption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A69F0-974B-47B0-979C-1952DC909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59" y="1849081"/>
            <a:ext cx="9925882" cy="315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737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Intuition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80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AB634-995A-479E-B24C-DD0EEBF10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30255" b="69028"/>
          <a:stretch/>
        </p:blipFill>
        <p:spPr>
          <a:xfrm>
            <a:off x="135707" y="1890108"/>
            <a:ext cx="4891489" cy="1948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8B4D4-CCA7-4A19-AD9B-98515B3DA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63" b="18480"/>
          <a:stretch/>
        </p:blipFill>
        <p:spPr>
          <a:xfrm>
            <a:off x="5332164" y="1659827"/>
            <a:ext cx="6591891" cy="244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613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Intuition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81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AB634-995A-479E-B24C-DD0EEBF10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30255" b="59792"/>
          <a:stretch/>
        </p:blipFill>
        <p:spPr>
          <a:xfrm>
            <a:off x="135707" y="1890108"/>
            <a:ext cx="4891489" cy="2529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8B4D4-CCA7-4A19-AD9B-98515B3DA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62" b="10588"/>
          <a:stretch/>
        </p:blipFill>
        <p:spPr>
          <a:xfrm>
            <a:off x="5332164" y="1659826"/>
            <a:ext cx="6591891" cy="291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490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Intuition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82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AB634-995A-479E-B24C-DD0EEBF10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30255" b="59792"/>
          <a:stretch/>
        </p:blipFill>
        <p:spPr>
          <a:xfrm>
            <a:off x="135707" y="1890108"/>
            <a:ext cx="4891489" cy="2529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8B4D4-CCA7-4A19-AD9B-98515B3DA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62" b="279"/>
          <a:stretch/>
        </p:blipFill>
        <p:spPr>
          <a:xfrm>
            <a:off x="5332164" y="1659826"/>
            <a:ext cx="6591891" cy="352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48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Definition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83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7F5F6-65D5-422A-B01D-D8305388D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83" y="2864917"/>
            <a:ext cx="8201233" cy="96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929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Definition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84</a:t>
            </a:fld>
            <a:endParaRPr kern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427F3C-7E86-40F9-AD26-B36D404D8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2752725"/>
            <a:ext cx="73056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063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Definition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85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DA2E8-E439-4C96-ADC5-944631A64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75" y="1776412"/>
            <a:ext cx="74104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775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Definition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86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EE4EF-49F8-4FD2-92E4-D72C4D67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1619250"/>
            <a:ext cx="99917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215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Definition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87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B4B3F-A390-4658-A7CA-5F59A2CA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455" y="1483961"/>
            <a:ext cx="9105090" cy="486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389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Lemmas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88</a:t>
            </a:fld>
            <a:endParaRPr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9B8ED-B997-4901-B2D7-7B74FE69A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50467"/>
            <a:ext cx="6819900" cy="1590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CE5452-01BA-4C3E-B7F0-BAD59E3AD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429000"/>
            <a:ext cx="100584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77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i="1" dirty="0"/>
              <a:t>convert-assignments </a:t>
            </a:r>
            <a:r>
              <a:rPr lang="en-US" dirty="0"/>
              <a:t>Lemmas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89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0657A-1A44-46A5-923D-86EBBB3D2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21846"/>
            <a:ext cx="78676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9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DE72-7E28-4CE1-BD98-35AA39F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6279"/>
            <a:ext cx="10669622" cy="625567"/>
          </a:xfrm>
        </p:spPr>
        <p:txBody>
          <a:bodyPr/>
          <a:lstStyle/>
          <a:p>
            <a:r>
              <a:rPr lang="en-US" dirty="0"/>
              <a:t>Minimizing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0F45-2D30-4D3A-AAE4-239B11030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9</a:t>
            </a:fld>
            <a:endParaRPr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A69F0-974B-47B0-979C-1952DC909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059" y="1903775"/>
            <a:ext cx="9925882" cy="30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113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A51C-4973-4FF0-88BA-C462C6D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Proof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8D17-8FA8-486B-97F3-148893E2DF2C}"/>
              </a:ext>
            </a:extLst>
          </p:cNvPr>
          <p:cNvSpPr txBox="1">
            <a:spLocks/>
          </p:cNvSpPr>
          <p:nvPr/>
        </p:nvSpPr>
        <p:spPr>
          <a:xfrm>
            <a:off x="672347" y="2633999"/>
            <a:ext cx="10515600" cy="38359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Deterministic Semantics</a:t>
            </a:r>
          </a:p>
          <a:p>
            <a:pPr marL="215895"/>
            <a:endParaRPr lang="en-US" sz="2800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i="1" kern="0" dirty="0">
                <a:solidFill>
                  <a:schemeClr val="accent1"/>
                </a:solidFill>
              </a:rPr>
              <a:t>ca</a:t>
            </a:r>
            <a:r>
              <a:rPr lang="en-US" sz="2800" kern="0" dirty="0">
                <a:solidFill>
                  <a:schemeClr val="accent1"/>
                </a:solidFill>
              </a:rPr>
              <a:t> is a simulation relation</a:t>
            </a:r>
          </a:p>
          <a:p>
            <a:pPr marL="215895"/>
            <a:endParaRPr lang="en-US" sz="2800" i="1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i="1" kern="0" dirty="0">
                <a:solidFill>
                  <a:schemeClr val="accent1"/>
                </a:solidFill>
              </a:rPr>
              <a:t>ca </a:t>
            </a:r>
            <a:r>
              <a:rPr lang="en-US" sz="2800" kern="0" dirty="0">
                <a:solidFill>
                  <a:schemeClr val="accent1"/>
                </a:solidFill>
              </a:rPr>
              <a:t>is semantic preserving</a:t>
            </a:r>
            <a:endParaRPr lang="en-US" sz="2800" i="1" kern="0" dirty="0">
              <a:solidFill>
                <a:schemeClr val="accent1"/>
              </a:solidFill>
            </a:endParaRPr>
          </a:p>
          <a:p>
            <a:pPr marL="215895"/>
            <a:endParaRPr lang="en-US" sz="2800" kern="0" dirty="0"/>
          </a:p>
          <a:p>
            <a:pPr marL="215895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9291484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A51C-4973-4FF0-88BA-C462C6DE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Validation Frameworks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F8D17-8FA8-486B-97F3-148893E2DF2C}"/>
              </a:ext>
            </a:extLst>
          </p:cNvPr>
          <p:cNvSpPr txBox="1">
            <a:spLocks/>
          </p:cNvSpPr>
          <p:nvPr/>
        </p:nvSpPr>
        <p:spPr>
          <a:xfrm>
            <a:off x="672347" y="2633999"/>
            <a:ext cx="10515600" cy="38359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Coq</a:t>
            </a:r>
          </a:p>
          <a:p>
            <a:pPr marL="215895"/>
            <a:endParaRPr lang="en-US" sz="2800" i="1" kern="0" dirty="0">
              <a:solidFill>
                <a:schemeClr val="accent1"/>
              </a:solidFill>
            </a:endParaRPr>
          </a:p>
          <a:p>
            <a:pPr marL="215895"/>
            <a:r>
              <a:rPr lang="en-US" sz="2800" kern="0" dirty="0">
                <a:solidFill>
                  <a:schemeClr val="accent1"/>
                </a:solidFill>
              </a:rPr>
              <a:t>Racket</a:t>
            </a:r>
          </a:p>
          <a:p>
            <a:pPr marL="215895"/>
            <a:endParaRPr lang="en-US" sz="2800" kern="0" dirty="0"/>
          </a:p>
          <a:p>
            <a:pPr marL="215895"/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6105900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FCB8-8037-4561-B51D-AEB12C67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6DDB4-030B-410D-A253-F021A383EC16}"/>
              </a:ext>
            </a:extLst>
          </p:cNvPr>
          <p:cNvSpPr txBox="1"/>
          <p:nvPr/>
        </p:nvSpPr>
        <p:spPr>
          <a:xfrm>
            <a:off x="746234" y="2659117"/>
            <a:ext cx="20284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alpha val="60000"/>
                  </a:schemeClr>
                </a:solidFill>
              </a:rPr>
              <a:t>Introduction</a:t>
            </a:r>
          </a:p>
          <a:p>
            <a:endParaRPr lang="en-US" sz="2400" dirty="0">
              <a:solidFill>
                <a:schemeClr val="accent1">
                  <a:alpha val="60000"/>
                </a:schemeClr>
              </a:solidFill>
            </a:endParaRPr>
          </a:p>
          <a:p>
            <a:r>
              <a:rPr lang="en-US" sz="2400" dirty="0">
                <a:solidFill>
                  <a:schemeClr val="accent1">
                    <a:alpha val="60000"/>
                  </a:schemeClr>
                </a:solidFill>
              </a:rPr>
              <a:t>Background</a:t>
            </a:r>
          </a:p>
          <a:p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61909-0094-45FE-BD45-F24DD43A181E}"/>
              </a:ext>
            </a:extLst>
          </p:cNvPr>
          <p:cNvSpPr txBox="1"/>
          <p:nvPr/>
        </p:nvSpPr>
        <p:spPr>
          <a:xfrm>
            <a:off x="3983421" y="2659117"/>
            <a:ext cx="33948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>
                    <a:alpha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Formalizing Scheme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BD8B13">
                  <a:alpha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>
                    <a:alpha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BD8B13">
                  <a:alpha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>
                    <a:alpha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Validation Frameworks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28824-8EB2-405D-90D3-EEC03631A110}"/>
              </a:ext>
            </a:extLst>
          </p:cNvPr>
          <p:cNvSpPr txBox="1"/>
          <p:nvPr/>
        </p:nvSpPr>
        <p:spPr>
          <a:xfrm>
            <a:off x="7914291" y="2659117"/>
            <a:ext cx="3841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D8B1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Conclusion / Future Work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054453-976A-4C98-93E0-EFD0674BAB87}"/>
              </a:ext>
            </a:extLst>
          </p:cNvPr>
          <p:cNvCxnSpPr/>
          <p:nvPr/>
        </p:nvCxnSpPr>
        <p:spPr>
          <a:xfrm>
            <a:off x="3195145" y="2575034"/>
            <a:ext cx="0" cy="256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453D13-2D7E-4A78-B833-BEEC119B818E}"/>
              </a:ext>
            </a:extLst>
          </p:cNvPr>
          <p:cNvCxnSpPr/>
          <p:nvPr/>
        </p:nvCxnSpPr>
        <p:spPr>
          <a:xfrm>
            <a:off x="7572704" y="2609718"/>
            <a:ext cx="0" cy="2560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0086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7BFCA-34CB-462F-8205-1F3C99E3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872BD-A8E7-4150-9274-44D6BE43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K. Sandler, L. Ohrstrom, L. Moy, and R. </a:t>
            </a:r>
            <a:r>
              <a:rPr lang="en-US" sz="1000" dirty="0" err="1">
                <a:effectLst/>
                <a:latin typeface="+mn-lt"/>
              </a:rPr>
              <a:t>McVay</a:t>
            </a:r>
            <a:r>
              <a:rPr lang="en-US" sz="1000" dirty="0">
                <a:effectLst/>
                <a:latin typeface="+mn-lt"/>
              </a:rPr>
              <a:t>, “Killed by code: Software transparency in implantable medical devices,” </a:t>
            </a:r>
            <a:r>
              <a:rPr lang="en-US" sz="1000" i="1" dirty="0">
                <a:effectLst/>
                <a:latin typeface="+mn-lt"/>
              </a:rPr>
              <a:t>Software Freedom Law Center</a:t>
            </a:r>
            <a:r>
              <a:rPr lang="en-US" sz="1000" dirty="0">
                <a:effectLst/>
                <a:latin typeface="+mn-lt"/>
              </a:rPr>
              <a:t>, pp. 308–319, 2010.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I. Lee </a:t>
            </a:r>
            <a:r>
              <a:rPr lang="en-US" sz="1000" i="1" dirty="0">
                <a:effectLst/>
                <a:latin typeface="+mn-lt"/>
              </a:rPr>
              <a:t>et al.</a:t>
            </a:r>
            <a:r>
              <a:rPr lang="en-US" sz="1000" dirty="0">
                <a:effectLst/>
                <a:latin typeface="+mn-lt"/>
              </a:rPr>
              <a:t>, “High-confidence medical device software and systems,” </a:t>
            </a:r>
            <a:r>
              <a:rPr lang="en-US" sz="1000" i="1" dirty="0">
                <a:effectLst/>
                <a:latin typeface="+mn-lt"/>
              </a:rPr>
              <a:t>Computer</a:t>
            </a:r>
            <a:r>
              <a:rPr lang="en-US" sz="1000" dirty="0">
                <a:effectLst/>
                <a:latin typeface="+mn-lt"/>
              </a:rPr>
              <a:t>, vol. 39, no. 4, pp. 33–38, 2006, </a:t>
            </a:r>
            <a:r>
              <a:rPr lang="en-US" sz="1000" dirty="0" err="1">
                <a:effectLst/>
                <a:latin typeface="+mn-lt"/>
              </a:rPr>
              <a:t>doi</a:t>
            </a:r>
            <a:r>
              <a:rPr lang="en-US" sz="1000" dirty="0">
                <a:effectLst/>
                <a:latin typeface="+mn-lt"/>
              </a:rPr>
              <a:t>: </a:t>
            </a:r>
            <a:r>
              <a:rPr lang="en-US" sz="1000" dirty="0">
                <a:effectLst/>
                <a:latin typeface="+mn-lt"/>
                <a:hlinkClick r:id="rId3"/>
              </a:rPr>
              <a:t>10.1109/MC.2006.127</a:t>
            </a:r>
            <a:r>
              <a:rPr lang="en-US" sz="1000" dirty="0">
                <a:effectLst/>
                <a:latin typeface="+mn-lt"/>
              </a:rPr>
              <a:t>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J. </a:t>
            </a:r>
            <a:r>
              <a:rPr lang="en-US" sz="1000" dirty="0" err="1">
                <a:effectLst/>
                <a:latin typeface="+mn-lt"/>
              </a:rPr>
              <a:t>Mccarthy</a:t>
            </a:r>
            <a:r>
              <a:rPr lang="en-US" sz="1000" dirty="0">
                <a:effectLst/>
                <a:latin typeface="+mn-lt"/>
              </a:rPr>
              <a:t> and J. Painter, “Correctness of a compiler for arithmetic expressions,” 1967, pp. 33–41.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N. G. de Bruijn, “A Survey of the Project </a:t>
            </a:r>
            <a:r>
              <a:rPr lang="en-US" sz="1000" dirty="0" err="1">
                <a:effectLst/>
                <a:latin typeface="+mn-lt"/>
              </a:rPr>
              <a:t>Automath</a:t>
            </a:r>
            <a:r>
              <a:rPr lang="en-US" sz="1000" dirty="0">
                <a:effectLst/>
                <a:latin typeface="+mn-lt"/>
              </a:rPr>
              <a:t>**Reprinted from: Seldin, J. P. and Hindley, J. R., eds., To H. B. Curry: Essays on Combinatory Logic, Lambda Calculus and Formalism, p. 579-606, by courtesy of Academic Press Inc., Orlando.,” in </a:t>
            </a:r>
            <a:r>
              <a:rPr lang="en-US" sz="1000" i="1" dirty="0">
                <a:effectLst/>
                <a:latin typeface="+mn-lt"/>
              </a:rPr>
              <a:t>Selected Papers on </a:t>
            </a:r>
            <a:r>
              <a:rPr lang="en-US" sz="1000" i="1" dirty="0" err="1">
                <a:effectLst/>
                <a:latin typeface="+mn-lt"/>
              </a:rPr>
              <a:t>Automath</a:t>
            </a:r>
            <a:r>
              <a:rPr lang="en-US" sz="1000" dirty="0">
                <a:effectLst/>
                <a:latin typeface="+mn-lt"/>
              </a:rPr>
              <a:t>, vol. 133, R. P. </a:t>
            </a:r>
            <a:r>
              <a:rPr lang="en-US" sz="1000" dirty="0" err="1">
                <a:effectLst/>
                <a:latin typeface="+mn-lt"/>
              </a:rPr>
              <a:t>Nederpelt</a:t>
            </a:r>
            <a:r>
              <a:rPr lang="en-US" sz="1000" dirty="0">
                <a:effectLst/>
                <a:latin typeface="+mn-lt"/>
              </a:rPr>
              <a:t>, J. H. </a:t>
            </a:r>
            <a:r>
              <a:rPr lang="en-US" sz="1000" dirty="0" err="1">
                <a:effectLst/>
                <a:latin typeface="+mn-lt"/>
              </a:rPr>
              <a:t>Geuvers</a:t>
            </a:r>
            <a:r>
              <a:rPr lang="en-US" sz="1000" dirty="0">
                <a:effectLst/>
                <a:latin typeface="+mn-lt"/>
              </a:rPr>
              <a:t>, and R. C. de </a:t>
            </a:r>
            <a:r>
              <a:rPr lang="en-US" sz="1000" dirty="0" err="1">
                <a:effectLst/>
                <a:latin typeface="+mn-lt"/>
              </a:rPr>
              <a:t>Vrijer</a:t>
            </a:r>
            <a:r>
              <a:rPr lang="en-US" sz="1000" dirty="0">
                <a:effectLst/>
                <a:latin typeface="+mn-lt"/>
              </a:rPr>
              <a:t>, Eds. Elsevier, 1994, pp. 141–161. </a:t>
            </a:r>
            <a:r>
              <a:rPr lang="en-US" sz="1000" dirty="0" err="1">
                <a:effectLst/>
                <a:latin typeface="+mn-lt"/>
              </a:rPr>
              <a:t>doi</a:t>
            </a:r>
            <a:r>
              <a:rPr lang="en-US" sz="1000" dirty="0">
                <a:effectLst/>
                <a:latin typeface="+mn-lt"/>
              </a:rPr>
              <a:t>: </a:t>
            </a:r>
            <a:r>
              <a:rPr lang="en-US" sz="1000" dirty="0">
                <a:effectLst/>
                <a:latin typeface="+mn-lt"/>
                <a:hlinkClick r:id="rId4"/>
              </a:rPr>
              <a:t>10.1016/S0049-237X(08)70203-9</a:t>
            </a:r>
            <a:r>
              <a:rPr lang="en-US" sz="1000" dirty="0">
                <a:latin typeface="+mn-lt"/>
              </a:rPr>
              <a:t>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J.-Y. Girard, “</a:t>
            </a:r>
            <a:r>
              <a:rPr lang="en-US" sz="1000" dirty="0" err="1">
                <a:effectLst/>
                <a:latin typeface="+mn-lt"/>
              </a:rPr>
              <a:t>Interprétation</a:t>
            </a:r>
            <a:r>
              <a:rPr lang="en-US" sz="1000" dirty="0">
                <a:effectLst/>
                <a:latin typeface="+mn-lt"/>
              </a:rPr>
              <a:t> </a:t>
            </a:r>
            <a:r>
              <a:rPr lang="en-US" sz="1000" dirty="0" err="1">
                <a:effectLst/>
                <a:latin typeface="+mn-lt"/>
              </a:rPr>
              <a:t>fonctionnelle</a:t>
            </a:r>
            <a:r>
              <a:rPr lang="en-US" sz="1000" dirty="0">
                <a:effectLst/>
                <a:latin typeface="+mn-lt"/>
              </a:rPr>
              <a:t> et </a:t>
            </a:r>
            <a:r>
              <a:rPr lang="en-US" sz="1000" dirty="0" err="1">
                <a:effectLst/>
                <a:latin typeface="+mn-lt"/>
              </a:rPr>
              <a:t>élimination</a:t>
            </a:r>
            <a:r>
              <a:rPr lang="en-US" sz="1000" dirty="0">
                <a:effectLst/>
                <a:latin typeface="+mn-lt"/>
              </a:rPr>
              <a:t> des </a:t>
            </a:r>
            <a:r>
              <a:rPr lang="en-US" sz="1000" dirty="0" err="1">
                <a:effectLst/>
                <a:latin typeface="+mn-lt"/>
              </a:rPr>
              <a:t>coupures</a:t>
            </a:r>
            <a:r>
              <a:rPr lang="en-US" sz="1000" dirty="0">
                <a:effectLst/>
                <a:latin typeface="+mn-lt"/>
              </a:rPr>
              <a:t> de </a:t>
            </a:r>
            <a:r>
              <a:rPr lang="en-US" sz="1000" dirty="0" err="1">
                <a:effectLst/>
                <a:latin typeface="+mn-lt"/>
              </a:rPr>
              <a:t>l’arithmétique</a:t>
            </a:r>
            <a:r>
              <a:rPr lang="en-US" sz="1000" dirty="0">
                <a:effectLst/>
                <a:latin typeface="+mn-lt"/>
              </a:rPr>
              <a:t> </a:t>
            </a:r>
            <a:r>
              <a:rPr lang="en-US" sz="1000" dirty="0" err="1">
                <a:effectLst/>
                <a:latin typeface="+mn-lt"/>
              </a:rPr>
              <a:t>d’ordre</a:t>
            </a:r>
            <a:r>
              <a:rPr lang="en-US" sz="1000" dirty="0">
                <a:effectLst/>
                <a:latin typeface="+mn-lt"/>
              </a:rPr>
              <a:t> </a:t>
            </a:r>
            <a:r>
              <a:rPr lang="en-US" sz="1000" dirty="0" err="1">
                <a:effectLst/>
                <a:latin typeface="+mn-lt"/>
              </a:rPr>
              <a:t>supérieur</a:t>
            </a:r>
            <a:r>
              <a:rPr lang="en-US" sz="1000" dirty="0">
                <a:effectLst/>
                <a:latin typeface="+mn-lt"/>
              </a:rPr>
              <a:t>,” PhD Thesis, </a:t>
            </a:r>
            <a:r>
              <a:rPr lang="en-US" sz="1000" dirty="0" err="1">
                <a:effectLst/>
                <a:latin typeface="+mn-lt"/>
              </a:rPr>
              <a:t>Éditeur</a:t>
            </a:r>
            <a:r>
              <a:rPr lang="en-US" sz="1000" dirty="0">
                <a:effectLst/>
                <a:latin typeface="+mn-lt"/>
              </a:rPr>
              <a:t> inconnu, 1972.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P. Martin-</a:t>
            </a:r>
            <a:r>
              <a:rPr lang="en-US" sz="1000" dirty="0" err="1">
                <a:effectLst/>
                <a:latin typeface="+mn-lt"/>
              </a:rPr>
              <a:t>Löf</a:t>
            </a:r>
            <a:r>
              <a:rPr lang="en-US" sz="1000" dirty="0">
                <a:effectLst/>
                <a:latin typeface="+mn-lt"/>
              </a:rPr>
              <a:t>, “An intuitionistic theory of types,” </a:t>
            </a:r>
            <a:r>
              <a:rPr lang="en-US" sz="1000" i="1" dirty="0">
                <a:effectLst/>
                <a:latin typeface="+mn-lt"/>
              </a:rPr>
              <a:t>Twenty-five years of constructive type theory</a:t>
            </a:r>
            <a:r>
              <a:rPr lang="en-US" sz="1000" dirty="0">
                <a:effectLst/>
                <a:latin typeface="+mn-lt"/>
              </a:rPr>
              <a:t>, vol. 36, pp. 127–172, 1998.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T. </a:t>
            </a:r>
            <a:r>
              <a:rPr lang="en-US" sz="1000" dirty="0" err="1">
                <a:effectLst/>
                <a:latin typeface="+mn-lt"/>
              </a:rPr>
              <a:t>Coquand</a:t>
            </a:r>
            <a:r>
              <a:rPr lang="en-US" sz="1000" dirty="0">
                <a:effectLst/>
                <a:latin typeface="+mn-lt"/>
              </a:rPr>
              <a:t> and G. </a:t>
            </a:r>
            <a:r>
              <a:rPr lang="en-US" sz="1000" dirty="0" err="1">
                <a:effectLst/>
                <a:latin typeface="+mn-lt"/>
              </a:rPr>
              <a:t>Huet</a:t>
            </a:r>
            <a:r>
              <a:rPr lang="en-US" sz="1000" dirty="0">
                <a:effectLst/>
                <a:latin typeface="+mn-lt"/>
              </a:rPr>
              <a:t>, “The calculus of constructions,” PhD Thesis, INRIA, 1986.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X. Leroy, “Formal Verification of a Realistic Compiler,” </a:t>
            </a:r>
            <a:r>
              <a:rPr lang="en-US" sz="1000" i="1" dirty="0" err="1">
                <a:effectLst/>
                <a:latin typeface="+mn-lt"/>
              </a:rPr>
              <a:t>Commun</a:t>
            </a:r>
            <a:r>
              <a:rPr lang="en-US" sz="1000" i="1" dirty="0">
                <a:effectLst/>
                <a:latin typeface="+mn-lt"/>
              </a:rPr>
              <a:t>. ACM</a:t>
            </a:r>
            <a:r>
              <a:rPr lang="en-US" sz="1000" dirty="0">
                <a:effectLst/>
                <a:latin typeface="+mn-lt"/>
              </a:rPr>
              <a:t>, vol. 52, no. 7, pp. 107–115, Jul. 2009, </a:t>
            </a:r>
            <a:r>
              <a:rPr lang="en-US" sz="1000" dirty="0" err="1">
                <a:effectLst/>
                <a:latin typeface="+mn-lt"/>
              </a:rPr>
              <a:t>doi</a:t>
            </a:r>
            <a:r>
              <a:rPr lang="en-US" sz="1000" dirty="0">
                <a:effectLst/>
                <a:latin typeface="+mn-lt"/>
              </a:rPr>
              <a:t>: </a:t>
            </a:r>
            <a:r>
              <a:rPr lang="en-US" sz="1000" dirty="0">
                <a:effectLst/>
                <a:latin typeface="+mn-lt"/>
                <a:hlinkClick r:id="rId5"/>
              </a:rPr>
              <a:t>10.1145/1538788.1538814</a:t>
            </a:r>
            <a:r>
              <a:rPr lang="en-US" sz="1000" dirty="0">
                <a:effectLst/>
                <a:latin typeface="+mn-lt"/>
              </a:rPr>
              <a:t>.</a:t>
            </a:r>
            <a:endParaRPr lang="en-US" sz="1000" dirty="0">
              <a:latin typeface="+mn-lt"/>
            </a:endParaRP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r>
              <a:rPr lang="en-US" sz="1000" dirty="0">
                <a:effectLst/>
                <a:latin typeface="+mn-lt"/>
              </a:rPr>
              <a:t>G. L. Steele Jr and G. J. Sussman, “The Revised Report on SCHEME: A Dialect of LISP.,” MASSACHUSETTS INST OF TECH CAMBRIDGE ARTIFICIAL IN℡LIGENCE LAB, 1978.</a:t>
            </a: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endParaRPr lang="en-US" sz="1100" dirty="0">
              <a:effectLst/>
              <a:latin typeface="+mn-lt"/>
            </a:endParaRP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endParaRPr lang="en-US" sz="1400" dirty="0">
              <a:effectLst/>
              <a:latin typeface="+mn-lt"/>
            </a:endParaRP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endParaRPr lang="en-US" dirty="0">
              <a:effectLst/>
              <a:latin typeface="+mn-lt"/>
            </a:endParaRP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endParaRPr lang="en-US" dirty="0">
              <a:effectLst/>
              <a:latin typeface="+mn-lt"/>
            </a:endParaRP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endParaRPr lang="en-US" dirty="0">
              <a:effectLst/>
              <a:latin typeface="+mn-lt"/>
            </a:endParaRPr>
          </a:p>
          <a:p>
            <a:pPr marL="673095" indent="-457200">
              <a:spcBef>
                <a:spcPts val="0"/>
              </a:spcBef>
              <a:buFont typeface="+mj-lt"/>
              <a:buAutoNum type="arabicPeriod"/>
            </a:pPr>
            <a:endParaRPr lang="en-US" dirty="0">
              <a:effectLst/>
              <a:latin typeface="+mn-lt"/>
            </a:endParaRPr>
          </a:p>
          <a:p>
            <a:pPr marL="215895" indent="0">
              <a:spcBef>
                <a:spcPts val="0"/>
              </a:spcBef>
              <a:buNone/>
            </a:pPr>
            <a:endParaRPr lang="en-US" dirty="0">
              <a:effectLst/>
              <a:latin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DAF67-D282-4E73-9C8F-243BF0DC81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r>
              <a:rPr lang="en-US" kern="0"/>
              <a:t>/   </a:t>
            </a:r>
            <a:fld id="{00000000-1234-1234-1234-123412341234}" type="slidenum">
              <a:rPr lang="en-US" kern="0" smtClean="0"/>
              <a:pPr defTabSz="1219170">
                <a:buClr>
                  <a:srgbClr val="000000"/>
                </a:buClr>
              </a:pPr>
              <a:t>93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8462675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154734"/>
      </a:dk1>
      <a:lt1>
        <a:srgbClr val="FFFFFF"/>
      </a:lt1>
      <a:dk2>
        <a:srgbClr val="545859"/>
      </a:dk2>
      <a:lt2>
        <a:srgbClr val="E7E6E6"/>
      </a:lt2>
      <a:accent1>
        <a:srgbClr val="BD8B13"/>
      </a:accent1>
      <a:accent2>
        <a:srgbClr val="597D74"/>
      </a:accent2>
      <a:accent3>
        <a:srgbClr val="3A913F"/>
      </a:accent3>
      <a:accent4>
        <a:srgbClr val="FFC000"/>
      </a:accent4>
      <a:accent5>
        <a:srgbClr val="B7CDC2"/>
      </a:accent5>
      <a:accent6>
        <a:srgbClr val="F2F3F1"/>
      </a:accent6>
      <a:hlink>
        <a:srgbClr val="F2C75C"/>
      </a:hlink>
      <a:folHlink>
        <a:srgbClr val="C692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1">
      <a:dk1>
        <a:srgbClr val="154734"/>
      </a:dk1>
      <a:lt1>
        <a:srgbClr val="FFFFFF"/>
      </a:lt1>
      <a:dk2>
        <a:srgbClr val="545859"/>
      </a:dk2>
      <a:lt2>
        <a:srgbClr val="E7E6E6"/>
      </a:lt2>
      <a:accent1>
        <a:srgbClr val="BD8B13"/>
      </a:accent1>
      <a:accent2>
        <a:srgbClr val="597D74"/>
      </a:accent2>
      <a:accent3>
        <a:srgbClr val="3A913F"/>
      </a:accent3>
      <a:accent4>
        <a:srgbClr val="FFC000"/>
      </a:accent4>
      <a:accent5>
        <a:srgbClr val="B7CDC2"/>
      </a:accent5>
      <a:accent6>
        <a:srgbClr val="F2F3F1"/>
      </a:accent6>
      <a:hlink>
        <a:srgbClr val="F2C75C"/>
      </a:hlink>
      <a:folHlink>
        <a:srgbClr val="C692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1855</TotalTime>
  <Words>4740</Words>
  <Application>Microsoft Office PowerPoint</Application>
  <PresentationFormat>Widescreen</PresentationFormat>
  <Paragraphs>681</Paragraphs>
  <Slides>93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93</vt:i4>
      </vt:variant>
    </vt:vector>
  </HeadingPairs>
  <TitlesOfParts>
    <vt:vector size="101" baseType="lpstr">
      <vt:lpstr>Arial</vt:lpstr>
      <vt:lpstr>Calibri</vt:lpstr>
      <vt:lpstr>Lato</vt:lpstr>
      <vt:lpstr>Muli</vt:lpstr>
      <vt:lpstr>Source Sans Pro</vt:lpstr>
      <vt:lpstr>Source Sans Pro Light</vt:lpstr>
      <vt:lpstr>1_Office Theme</vt:lpstr>
      <vt:lpstr>Office Theme</vt:lpstr>
      <vt:lpstr>Verifying Correctness of a Chez Scheme compiler pass</vt:lpstr>
      <vt:lpstr>Outline</vt:lpstr>
      <vt:lpstr>Introduction</vt:lpstr>
      <vt:lpstr>Software is all around us - ubiquitous</vt:lpstr>
      <vt:lpstr>Software ubiquity means software significance</vt:lpstr>
      <vt:lpstr>Software is imperfect</vt:lpstr>
      <vt:lpstr>One approach to errors – Static Analysis</vt:lpstr>
      <vt:lpstr>A critical assumption</vt:lpstr>
      <vt:lpstr>Minimizing assumptions</vt:lpstr>
      <vt:lpstr>Trust, but verify (our compilers)</vt:lpstr>
      <vt:lpstr>Why aren’t all our compilers proven correct?</vt:lpstr>
      <vt:lpstr>This project</vt:lpstr>
      <vt:lpstr>This project</vt:lpstr>
      <vt:lpstr>Background</vt:lpstr>
      <vt:lpstr>McCarthy, Painter 1967</vt:lpstr>
      <vt:lpstr>VLISP 1995</vt:lpstr>
      <vt:lpstr>Correctness Proofs are Complex!</vt:lpstr>
      <vt:lpstr>Solution: Mechanization</vt:lpstr>
      <vt:lpstr>de Bruijn 1968</vt:lpstr>
      <vt:lpstr>More on Automath and Intuitionistic Logic</vt:lpstr>
      <vt:lpstr>Girard 1972, Martin-Lӧf ~1980 </vt:lpstr>
      <vt:lpstr>Coquand 1988</vt:lpstr>
      <vt:lpstr>Coq ~1980s </vt:lpstr>
      <vt:lpstr>CompCert 2009</vt:lpstr>
      <vt:lpstr>Other Compiler Verification Projects</vt:lpstr>
      <vt:lpstr>Background</vt:lpstr>
      <vt:lpstr>Scheme 1978</vt:lpstr>
      <vt:lpstr>Scheme Language Standards</vt:lpstr>
      <vt:lpstr>Chez Scheme</vt:lpstr>
      <vt:lpstr>The Chez Scheme Compiler </vt:lpstr>
      <vt:lpstr>Nanopass Language Definition Example</vt:lpstr>
      <vt:lpstr>Outline</vt:lpstr>
      <vt:lpstr>Definitions</vt:lpstr>
      <vt:lpstr>Syntax</vt:lpstr>
      <vt:lpstr>Syntax</vt:lpstr>
      <vt:lpstr>Syntax </vt:lpstr>
      <vt:lpstr>Syntax – Evaluation Contexts</vt:lpstr>
      <vt:lpstr>Syntax – Evaluation Contexts</vt:lpstr>
      <vt:lpstr>Syntax – Evaluation Contexts</vt:lpstr>
      <vt:lpstr>Syntax – Evaluation Contexts</vt:lpstr>
      <vt:lpstr>Syntax – Evaluation Contexts</vt:lpstr>
      <vt:lpstr>Syntax – Evaluation Contexts</vt:lpstr>
      <vt:lpstr>Definitions</vt:lpstr>
      <vt:lpstr>Semantics – Control Flow</vt:lpstr>
      <vt:lpstr>Semantics – Control Flow</vt:lpstr>
      <vt:lpstr>Semantics – Control Flow</vt:lpstr>
      <vt:lpstr>Semantics – Control Flow</vt:lpstr>
      <vt:lpstr>Semantics – Control Flow</vt:lpstr>
      <vt:lpstr>Semantics – Control Flow</vt:lpstr>
      <vt:lpstr>Semantics – Control Flow</vt:lpstr>
      <vt:lpstr>Semantics – Control Flow</vt:lpstr>
      <vt:lpstr>Semantics – Control Flow</vt:lpstr>
      <vt:lpstr>Semantics – Control Flow</vt:lpstr>
      <vt:lpstr>Semantics – Lists</vt:lpstr>
      <vt:lpstr>Semantics – Lists</vt:lpstr>
      <vt:lpstr>Semantics – Mutation &amp; Reference</vt:lpstr>
      <vt:lpstr>Semantics – Mutation &amp; Reference</vt:lpstr>
      <vt:lpstr>Semantics – Mutation &amp; Reference</vt:lpstr>
      <vt:lpstr>Semantics – Application</vt:lpstr>
      <vt:lpstr>Sidebar – Evaluation Order</vt:lpstr>
      <vt:lpstr>Semantics – Application</vt:lpstr>
      <vt:lpstr>Semantics – Application</vt:lpstr>
      <vt:lpstr>Semantics – Application</vt:lpstr>
      <vt:lpstr>Semantics – Application</vt:lpstr>
      <vt:lpstr>Semantics – Application</vt:lpstr>
      <vt:lpstr>Semantics – Application</vt:lpstr>
      <vt:lpstr>Semantics – Application</vt:lpstr>
      <vt:lpstr>Semantics – Application</vt:lpstr>
      <vt:lpstr>Semantics – Application</vt:lpstr>
      <vt:lpstr>Semantics – Application</vt:lpstr>
      <vt:lpstr>Semantics – Values</vt:lpstr>
      <vt:lpstr>Semantics – Arithmetic</vt:lpstr>
      <vt:lpstr>Semantics – Arithmetic</vt:lpstr>
      <vt:lpstr>Definitions</vt:lpstr>
      <vt:lpstr>convert-assignments</vt:lpstr>
      <vt:lpstr>convert-assignments erasing</vt:lpstr>
      <vt:lpstr>convert-assignments modeling</vt:lpstr>
      <vt:lpstr>convert-assignments Intuition</vt:lpstr>
      <vt:lpstr>convert-assignments Intuition</vt:lpstr>
      <vt:lpstr>convert-assignments Intuition</vt:lpstr>
      <vt:lpstr>convert-assignments Intuition</vt:lpstr>
      <vt:lpstr>convert-assignments Intuition</vt:lpstr>
      <vt:lpstr>convert-assignments Definition</vt:lpstr>
      <vt:lpstr>convert-assignments Definition</vt:lpstr>
      <vt:lpstr>convert-assignments Definition</vt:lpstr>
      <vt:lpstr>convert-assignments Definition</vt:lpstr>
      <vt:lpstr>convert-assignments Definition</vt:lpstr>
      <vt:lpstr>convert-assignments Lemmas</vt:lpstr>
      <vt:lpstr>convert-assignments Lemmas</vt:lpstr>
      <vt:lpstr>Proof</vt:lpstr>
      <vt:lpstr>Validation Frameworks</vt:lpstr>
      <vt:lpstr>Outline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Steidl</dc:creator>
  <cp:lastModifiedBy>Ian Atol</cp:lastModifiedBy>
  <cp:revision>74</cp:revision>
  <dcterms:created xsi:type="dcterms:W3CDTF">2021-05-28T17:16:09Z</dcterms:created>
  <dcterms:modified xsi:type="dcterms:W3CDTF">2021-06-05T05:00:29Z</dcterms:modified>
</cp:coreProperties>
</file>